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93" r:id="rId6"/>
    <p:sldId id="335" r:id="rId7"/>
    <p:sldId id="508" r:id="rId8"/>
    <p:sldId id="507" r:id="rId9"/>
    <p:sldId id="511" r:id="rId10"/>
    <p:sldId id="512" r:id="rId11"/>
    <p:sldId id="2147471971" r:id="rId12"/>
    <p:sldId id="2147471970" r:id="rId13"/>
    <p:sldId id="2147471948" r:id="rId14"/>
    <p:sldId id="2147471921" r:id="rId15"/>
    <p:sldId id="2147471914" r:id="rId16"/>
    <p:sldId id="2147471974" r:id="rId17"/>
    <p:sldId id="2147471973" r:id="rId18"/>
    <p:sldId id="2147471975" r:id="rId19"/>
    <p:sldId id="2147471976" r:id="rId20"/>
    <p:sldId id="2147471941" r:id="rId21"/>
    <p:sldId id="2147471952" r:id="rId22"/>
    <p:sldId id="2147471953" r:id="rId23"/>
    <p:sldId id="2147471940" r:id="rId24"/>
    <p:sldId id="357" r:id="rId25"/>
    <p:sldId id="2147471978" r:id="rId26"/>
    <p:sldId id="2147471977" r:id="rId27"/>
    <p:sldId id="2147471671" r:id="rId28"/>
    <p:sldId id="369" r:id="rId29"/>
    <p:sldId id="2147471622" r:id="rId30"/>
    <p:sldId id="274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anrope Medium" panose="020B0604020202020204" charset="0"/>
      <p:regular r:id="rId38"/>
      <p:bold r:id="rId39"/>
    </p:embeddedFont>
    <p:embeddedFont>
      <p:font typeface="MS PGothic" panose="020B0600070205080204" pitchFamily="34" charset="-128"/>
      <p:regular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  <p:embeddedFont>
      <p:font typeface="Segoe UI Light" panose="020B0502040204020203" pitchFamily="34" charset="0"/>
      <p:regular r:id="rId45"/>
      <p:italic r:id="rId46"/>
    </p:embeddedFont>
    <p:embeddedFont>
      <p:font typeface="Segoe UI Semibold" panose="020B0702040204020203" pitchFamily="34" charset="0"/>
      <p:bold r:id="rId47"/>
      <p:boldItalic r:id="rId48"/>
    </p:embeddedFont>
    <p:embeddedFont>
      <p:font typeface="Segoe UI Semilight" panose="020B0402040204020203" pitchFamily="34" charset="0"/>
      <p:regular r:id="rId49"/>
      <p:italic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senova, Yuliya" initials="AY" lastIdx="1" clrIdx="0">
    <p:extLst>
      <p:ext uri="{19B8F6BF-5375-455C-9EA6-DF929625EA0E}">
        <p15:presenceInfo xmlns:p15="http://schemas.microsoft.com/office/powerpoint/2012/main" userId="S-1-5-21-948770981-1571107681-452798024-62354" providerId="AD"/>
      </p:ext>
    </p:extLst>
  </p:cmAuthor>
  <p:cmAuthor id="2" name="Lykov, Alexey" initials="LA" lastIdx="9" clrIdx="1">
    <p:extLst>
      <p:ext uri="{19B8F6BF-5375-455C-9EA6-DF929625EA0E}">
        <p15:presenceInfo xmlns:p15="http://schemas.microsoft.com/office/powerpoint/2012/main" userId="S-1-5-21-948770981-1571107681-452798024-15186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2F6"/>
    <a:srgbClr val="CDD4E1"/>
    <a:srgbClr val="595F6F"/>
    <a:srgbClr val="595959"/>
    <a:srgbClr val="424450"/>
    <a:srgbClr val="4F5260"/>
    <a:srgbClr val="2B2E36"/>
    <a:srgbClr val="4045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5829" autoAdjust="0"/>
  </p:normalViewPr>
  <p:slideViewPr>
    <p:cSldViewPr snapToGrid="0" showGuides="1">
      <p:cViewPr varScale="1">
        <p:scale>
          <a:sx n="83" d="100"/>
          <a:sy n="83" d="100"/>
        </p:scale>
        <p:origin x="566" y="48"/>
      </p:cViewPr>
      <p:guideLst>
        <p:guide orient="horz" pos="2160"/>
        <p:guide pos="3840"/>
        <p:guide pos="63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4202" y="1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EF47ECA-D423-4EE7-A59C-6ABC17EC95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Segoe UI Semilight" panose="020B0402040204020203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3F11C0-8FCA-4D36-820E-7EE09D04A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95EFA-1ED1-446A-8B61-AA24B8CCB3E7}" type="datetimeFigureOut">
              <a:rPr lang="ru-RU" smtClean="0">
                <a:latin typeface="Segoe UI Semilight" panose="020B0402040204020203" pitchFamily="34" charset="0"/>
              </a:rPr>
              <a:t>24.06.2026</a:t>
            </a:fld>
            <a:endParaRPr lang="ru-RU" dirty="0">
              <a:latin typeface="Segoe UI Semilight" panose="020B0402040204020203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25E4EC-66F9-4CE6-AFCF-B79B0D3955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Segoe UI Semilight" panose="020B0402040204020203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C24D89-D00A-477E-B465-A10C94261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0579C-8F09-46CA-9816-77D78535CCA2}" type="slidenum">
              <a:rPr lang="ru-RU" smtClean="0">
                <a:latin typeface="Segoe UI Semilight" panose="020B0402040204020203" pitchFamily="34" charset="0"/>
              </a:rPr>
              <a:t>‹#›</a:t>
            </a:fld>
            <a:endParaRPr lang="ru-RU" dirty="0">
              <a:latin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22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 Semilight" panose="020B04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 Semilight" panose="020B0402040204020203" pitchFamily="34" charset="0"/>
              </a:defRPr>
            </a:lvl1pPr>
          </a:lstStyle>
          <a:p>
            <a:fld id="{E089E2AE-A2BD-4487-84A7-47EF39A7A558}" type="datetimeFigureOut">
              <a:rPr lang="ru-RU" smtClean="0"/>
              <a:pPr/>
              <a:t>24.06.2026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 Semilight" panose="020B04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 Semilight" panose="020B0402040204020203" pitchFamily="34" charset="0"/>
              </a:defRPr>
            </a:lvl1pPr>
          </a:lstStyle>
          <a:p>
            <a:fld id="{33A45760-7651-4B54-B049-ADFDAADD8EC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195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356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9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1010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59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27B3A-A414-D240-5201-55A56B829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9C8809-A421-1119-9ABC-D3A6576C2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92976-38EB-ECB3-81DF-76683D79C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A9B70-C3E3-F83A-88FC-A77B60B429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92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D2875-9DF9-C204-E15F-163904CF6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9F3C15-1444-A95C-ACA7-D10B7EC46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470BC-2168-D5E5-1DE0-2391FAD08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7B997-7BEC-EAAE-3D44-9AF493CF6E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31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D7A17-382F-AA38-520C-82A74F148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132BB9-2327-2239-6759-493A90FEC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B23F78-28D9-39D7-EE85-9917370FE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1C0A0-48BB-94D2-F476-3F5254E159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199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A07DB-9231-8794-2F1F-FAC9583B7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C05876-CD2E-A7BF-291D-1CAA67FF1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90C51D-3C3F-0F3A-2BFA-6989F5F5E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3216-E117-4DCA-2A8D-17B63C5A8E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163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B9D34-9A70-35D2-6C77-921D4CC5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32E500-F22E-FACE-FA98-CE9597ACA5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11F96C-B209-B170-EDEF-E80FF1BB9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207D2-4CA0-3A5F-A81B-AE303B2DAC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1786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E0D57-8887-B438-3467-1D12D4DDC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8BF40BB-E4B5-D98B-921A-6D0C628637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F004535-6803-EE42-7649-DF7DCBBA0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20000"/>
              </a:lnSpc>
            </a:pPr>
            <a:r>
              <a:rPr lang="ru-RU" dirty="0"/>
              <a:t>Профессионализм экспертов </a:t>
            </a:r>
            <a:r>
              <a:rPr lang="en-US" dirty="0"/>
              <a:t>Softline </a:t>
            </a:r>
            <a:r>
              <a:rPr lang="ru-RU" dirty="0"/>
              <a:t>заключается в способности не просто предложить ITSM систему, а подобрать именно то решение, которое наилучшим образом соответствует вашим требованиям и ожиданиям. </a:t>
            </a:r>
            <a:endParaRPr lang="en-US" dirty="0"/>
          </a:p>
          <a:p>
            <a:pPr algn="l">
              <a:lnSpc>
                <a:spcPct val="120000"/>
              </a:lnSpc>
            </a:pPr>
            <a:endParaRPr lang="ru-RU" dirty="0"/>
          </a:p>
          <a:p>
            <a:pPr algn="l">
              <a:lnSpc>
                <a:spcPct val="120000"/>
              </a:lnSpc>
            </a:pPr>
            <a:r>
              <a:rPr lang="ru-RU" dirty="0"/>
              <a:t>Мы проводим тщательный анализ бизнес-процессов, учитываем все нюансы и особенности вашей компании, чтобы предложить максимально эффективное и выгодное решение.</a:t>
            </a:r>
            <a:endParaRPr lang="en-US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BD4BDD-2F7E-D85C-95D3-F4B17B742F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12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38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43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006A3D3-7FF8-4A08-BAC7-CAFD3E71F6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5AABC"/>
              </a:gs>
              <a:gs pos="84000">
                <a:srgbClr val="6F758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FB2C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A83C0E-5BDB-4436-A9D1-F6E5A49E8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1111" y="1431456"/>
            <a:ext cx="4927326" cy="4329478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8948211-7A10-4FD4-847B-02BD85F6D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5" y="1823532"/>
            <a:ext cx="6371793" cy="192175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7FC5E77F-ED2C-440D-ACF8-5F4ACF799E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4" y="3874123"/>
            <a:ext cx="6371793" cy="11300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endParaRPr lang="ru-RU" dirty="0"/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404ADF7D-C712-4F59-A1CE-9856F3CE5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8211" y="5652458"/>
            <a:ext cx="445877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61378B53-AB1F-43B8-A863-698BA5EA7A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211" y="6103651"/>
            <a:ext cx="445877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grpSp>
        <p:nvGrpSpPr>
          <p:cNvPr id="9" name="Рисунок 9">
            <a:extLst>
              <a:ext uri="{FF2B5EF4-FFF2-40B4-BE49-F238E27FC236}">
                <a16:creationId xmlns:a16="http://schemas.microsoft.com/office/drawing/2014/main" id="{B634DB70-59CC-4E04-8E01-9A05224310DD}"/>
              </a:ext>
            </a:extLst>
          </p:cNvPr>
          <p:cNvGrpSpPr/>
          <p:nvPr userDrawn="1"/>
        </p:nvGrpSpPr>
        <p:grpSpPr>
          <a:xfrm>
            <a:off x="11137037" y="485710"/>
            <a:ext cx="720000" cy="720000"/>
            <a:chOff x="11101420" y="485710"/>
            <a:chExt cx="755618" cy="755618"/>
          </a:xfrm>
          <a:effectLst>
            <a:outerShdw blurRad="127000" dist="38100" dir="2700000" algn="tl" rotWithShape="0">
              <a:schemeClr val="tx2">
                <a:lumMod val="75000"/>
                <a:alpha val="10000"/>
              </a:schemeClr>
            </a:outerShdw>
          </a:effectLst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1538AC36-A8CF-4CD2-942B-ED9EDA72FB6A}"/>
                </a:ext>
              </a:extLst>
            </p:cNvPr>
            <p:cNvSpPr/>
            <p:nvPr/>
          </p:nvSpPr>
          <p:spPr>
            <a:xfrm>
              <a:off x="11114643" y="881528"/>
              <a:ext cx="345066" cy="345066"/>
            </a:xfrm>
            <a:custGeom>
              <a:avLst/>
              <a:gdLst>
                <a:gd name="connsiteX0" fmla="*/ 1889 w 345065"/>
                <a:gd name="connsiteY0" fmla="*/ 1889 h 345065"/>
                <a:gd name="connsiteX1" fmla="*/ 344940 w 345065"/>
                <a:gd name="connsiteY1" fmla="*/ 1889 h 345065"/>
                <a:gd name="connsiteX2" fmla="*/ 344940 w 345065"/>
                <a:gd name="connsiteY2" fmla="*/ 344940 h 345065"/>
                <a:gd name="connsiteX3" fmla="*/ 1889 w 345065"/>
                <a:gd name="connsiteY3" fmla="*/ 344940 h 34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065" h="345065">
                  <a:moveTo>
                    <a:pt x="1889" y="1889"/>
                  </a:moveTo>
                  <a:lnTo>
                    <a:pt x="344940" y="1889"/>
                  </a:lnTo>
                  <a:lnTo>
                    <a:pt x="344940" y="344940"/>
                  </a:lnTo>
                  <a:lnTo>
                    <a:pt x="1889" y="344940"/>
                  </a:lnTo>
                  <a:close/>
                </a:path>
              </a:pathLst>
            </a:custGeom>
            <a:solidFill>
              <a:srgbClr val="B4B6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C099A5E1-E60D-4913-930A-8DE489EDB44C}"/>
                </a:ext>
              </a:extLst>
            </p:cNvPr>
            <p:cNvSpPr/>
            <p:nvPr/>
          </p:nvSpPr>
          <p:spPr>
            <a:xfrm>
              <a:off x="11496986" y="881528"/>
              <a:ext cx="345066" cy="345066"/>
            </a:xfrm>
            <a:custGeom>
              <a:avLst/>
              <a:gdLst>
                <a:gd name="connsiteX0" fmla="*/ 1889 w 345065"/>
                <a:gd name="connsiteY0" fmla="*/ 1889 h 345065"/>
                <a:gd name="connsiteX1" fmla="*/ 344940 w 345065"/>
                <a:gd name="connsiteY1" fmla="*/ 1889 h 345065"/>
                <a:gd name="connsiteX2" fmla="*/ 344940 w 345065"/>
                <a:gd name="connsiteY2" fmla="*/ 344940 h 345065"/>
                <a:gd name="connsiteX3" fmla="*/ 1889 w 345065"/>
                <a:gd name="connsiteY3" fmla="*/ 344940 h 34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065" h="345065">
                  <a:moveTo>
                    <a:pt x="1889" y="1889"/>
                  </a:moveTo>
                  <a:lnTo>
                    <a:pt x="344940" y="1889"/>
                  </a:lnTo>
                  <a:lnTo>
                    <a:pt x="344940" y="344940"/>
                  </a:lnTo>
                  <a:lnTo>
                    <a:pt x="1889" y="344940"/>
                  </a:lnTo>
                  <a:close/>
                </a:path>
              </a:pathLst>
            </a:custGeom>
            <a:solidFill>
              <a:srgbClr val="B4B6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10A106FD-56CC-4915-BB9B-0382B8F8F673}"/>
                </a:ext>
              </a:extLst>
            </p:cNvPr>
            <p:cNvSpPr/>
            <p:nvPr/>
          </p:nvSpPr>
          <p:spPr>
            <a:xfrm>
              <a:off x="11114643" y="498681"/>
              <a:ext cx="345066" cy="345066"/>
            </a:xfrm>
            <a:custGeom>
              <a:avLst/>
              <a:gdLst>
                <a:gd name="connsiteX0" fmla="*/ 1889 w 345065"/>
                <a:gd name="connsiteY0" fmla="*/ 1889 h 345065"/>
                <a:gd name="connsiteX1" fmla="*/ 344940 w 345065"/>
                <a:gd name="connsiteY1" fmla="*/ 1889 h 345065"/>
                <a:gd name="connsiteX2" fmla="*/ 344940 w 345065"/>
                <a:gd name="connsiteY2" fmla="*/ 344940 h 345065"/>
                <a:gd name="connsiteX3" fmla="*/ 1889 w 345065"/>
                <a:gd name="connsiteY3" fmla="*/ 344940 h 34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065" h="345065">
                  <a:moveTo>
                    <a:pt x="1889" y="1889"/>
                  </a:moveTo>
                  <a:lnTo>
                    <a:pt x="344940" y="1889"/>
                  </a:lnTo>
                  <a:lnTo>
                    <a:pt x="344940" y="344940"/>
                  </a:lnTo>
                  <a:lnTo>
                    <a:pt x="1889" y="344940"/>
                  </a:lnTo>
                  <a:close/>
                </a:path>
              </a:pathLst>
            </a:custGeom>
            <a:solidFill>
              <a:srgbClr val="A20C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972578DD-4C18-4FF7-9994-536D9E804765}"/>
                </a:ext>
              </a:extLst>
            </p:cNvPr>
            <p:cNvSpPr/>
            <p:nvPr/>
          </p:nvSpPr>
          <p:spPr>
            <a:xfrm>
              <a:off x="11496986" y="498681"/>
              <a:ext cx="345066" cy="345066"/>
            </a:xfrm>
            <a:custGeom>
              <a:avLst/>
              <a:gdLst>
                <a:gd name="connsiteX0" fmla="*/ 1889 w 345065"/>
                <a:gd name="connsiteY0" fmla="*/ 1889 h 345065"/>
                <a:gd name="connsiteX1" fmla="*/ 344940 w 345065"/>
                <a:gd name="connsiteY1" fmla="*/ 1889 h 345065"/>
                <a:gd name="connsiteX2" fmla="*/ 344940 w 345065"/>
                <a:gd name="connsiteY2" fmla="*/ 344940 h 345065"/>
                <a:gd name="connsiteX3" fmla="*/ 1889 w 345065"/>
                <a:gd name="connsiteY3" fmla="*/ 344940 h 34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065" h="345065">
                  <a:moveTo>
                    <a:pt x="1889" y="1889"/>
                  </a:moveTo>
                  <a:lnTo>
                    <a:pt x="344940" y="1889"/>
                  </a:lnTo>
                  <a:lnTo>
                    <a:pt x="344940" y="344940"/>
                  </a:lnTo>
                  <a:lnTo>
                    <a:pt x="1889" y="344940"/>
                  </a:lnTo>
                  <a:close/>
                </a:path>
              </a:pathLst>
            </a:custGeom>
            <a:solidFill>
              <a:srgbClr val="B4B6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7BDA2BBB-FAA2-4A86-A522-32BFD3E0491E}"/>
                </a:ext>
              </a:extLst>
            </p:cNvPr>
            <p:cNvSpPr/>
            <p:nvPr/>
          </p:nvSpPr>
          <p:spPr>
            <a:xfrm>
              <a:off x="11215141" y="952304"/>
              <a:ext cx="143567" cy="204017"/>
            </a:xfrm>
            <a:custGeom>
              <a:avLst/>
              <a:gdLst>
                <a:gd name="connsiteX0" fmla="*/ 30603 w 143567"/>
                <a:gd name="connsiteY0" fmla="*/ 26824 h 204016"/>
                <a:gd name="connsiteX1" fmla="*/ 30603 w 143567"/>
                <a:gd name="connsiteY1" fmla="*/ 96845 h 204016"/>
                <a:gd name="connsiteX2" fmla="*/ 131352 w 143567"/>
                <a:gd name="connsiteY2" fmla="*/ 96845 h 204016"/>
                <a:gd name="connsiteX3" fmla="*/ 131352 w 143567"/>
                <a:gd name="connsiteY3" fmla="*/ 121780 h 204016"/>
                <a:gd name="connsiteX4" fmla="*/ 30603 w 143567"/>
                <a:gd name="connsiteY4" fmla="*/ 121780 h 204016"/>
                <a:gd name="connsiteX5" fmla="*/ 30603 w 143567"/>
                <a:gd name="connsiteY5" fmla="*/ 203135 h 204016"/>
                <a:gd name="connsiteX6" fmla="*/ 1889 w 143567"/>
                <a:gd name="connsiteY6" fmla="*/ 203135 h 204016"/>
                <a:gd name="connsiteX7" fmla="*/ 1889 w 143567"/>
                <a:gd name="connsiteY7" fmla="*/ 1889 h 204016"/>
                <a:gd name="connsiteX8" fmla="*/ 143693 w 143567"/>
                <a:gd name="connsiteY8" fmla="*/ 1889 h 204016"/>
                <a:gd name="connsiteX9" fmla="*/ 143693 w 143567"/>
                <a:gd name="connsiteY9" fmla="*/ 27076 h 204016"/>
                <a:gd name="connsiteX10" fmla="*/ 30351 w 143567"/>
                <a:gd name="connsiteY10" fmla="*/ 27076 h 204016"/>
                <a:gd name="connsiteX11" fmla="*/ 30351 w 143567"/>
                <a:gd name="connsiteY11" fmla="*/ 26824 h 20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567" h="204016">
                  <a:moveTo>
                    <a:pt x="30603" y="26824"/>
                  </a:moveTo>
                  <a:lnTo>
                    <a:pt x="30603" y="96845"/>
                  </a:lnTo>
                  <a:lnTo>
                    <a:pt x="131352" y="96845"/>
                  </a:lnTo>
                  <a:lnTo>
                    <a:pt x="131352" y="121780"/>
                  </a:lnTo>
                  <a:lnTo>
                    <a:pt x="30603" y="121780"/>
                  </a:lnTo>
                  <a:lnTo>
                    <a:pt x="30603" y="203135"/>
                  </a:lnTo>
                  <a:lnTo>
                    <a:pt x="1889" y="203135"/>
                  </a:lnTo>
                  <a:lnTo>
                    <a:pt x="1889" y="1889"/>
                  </a:lnTo>
                  <a:lnTo>
                    <a:pt x="143693" y="1889"/>
                  </a:lnTo>
                  <a:lnTo>
                    <a:pt x="143693" y="27076"/>
                  </a:lnTo>
                  <a:lnTo>
                    <a:pt x="30351" y="27076"/>
                  </a:lnTo>
                  <a:lnTo>
                    <a:pt x="30351" y="2682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91B8DCCB-5A36-4445-836E-53B87051B380}"/>
                </a:ext>
              </a:extLst>
            </p:cNvPr>
            <p:cNvSpPr/>
            <p:nvPr/>
          </p:nvSpPr>
          <p:spPr>
            <a:xfrm>
              <a:off x="11599498" y="952304"/>
              <a:ext cx="141049" cy="204017"/>
            </a:xfrm>
            <a:custGeom>
              <a:avLst/>
              <a:gdLst>
                <a:gd name="connsiteX0" fmla="*/ 2393 w 141048"/>
                <a:gd name="connsiteY0" fmla="*/ 1889 h 204016"/>
                <a:gd name="connsiteX1" fmla="*/ 30854 w 141048"/>
                <a:gd name="connsiteY1" fmla="*/ 1889 h 204016"/>
                <a:gd name="connsiteX2" fmla="*/ 30854 w 141048"/>
                <a:gd name="connsiteY2" fmla="*/ 178200 h 204016"/>
                <a:gd name="connsiteX3" fmla="*/ 139663 w 141048"/>
                <a:gd name="connsiteY3" fmla="*/ 178200 h 204016"/>
                <a:gd name="connsiteX4" fmla="*/ 139663 w 141048"/>
                <a:gd name="connsiteY4" fmla="*/ 203387 h 204016"/>
                <a:gd name="connsiteX5" fmla="*/ 1889 w 141048"/>
                <a:gd name="connsiteY5" fmla="*/ 203387 h 204016"/>
                <a:gd name="connsiteX6" fmla="*/ 1889 w 141048"/>
                <a:gd name="connsiteY6" fmla="*/ 1889 h 204016"/>
                <a:gd name="connsiteX7" fmla="*/ 2393 w 141048"/>
                <a:gd name="connsiteY7" fmla="*/ 1889 h 20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048" h="204016">
                  <a:moveTo>
                    <a:pt x="2393" y="1889"/>
                  </a:moveTo>
                  <a:lnTo>
                    <a:pt x="30854" y="1889"/>
                  </a:lnTo>
                  <a:lnTo>
                    <a:pt x="30854" y="178200"/>
                  </a:lnTo>
                  <a:lnTo>
                    <a:pt x="139663" y="178200"/>
                  </a:lnTo>
                  <a:lnTo>
                    <a:pt x="139663" y="203387"/>
                  </a:lnTo>
                  <a:lnTo>
                    <a:pt x="1889" y="203387"/>
                  </a:lnTo>
                  <a:lnTo>
                    <a:pt x="1889" y="1889"/>
                  </a:lnTo>
                  <a:lnTo>
                    <a:pt x="2393" y="188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E94D8AF8-93AA-46B5-A3BB-7B302CFDEF71}"/>
                </a:ext>
              </a:extLst>
            </p:cNvPr>
            <p:cNvSpPr/>
            <p:nvPr/>
          </p:nvSpPr>
          <p:spPr>
            <a:xfrm>
              <a:off x="11208844" y="567695"/>
              <a:ext cx="156161" cy="209054"/>
            </a:xfrm>
            <a:custGeom>
              <a:avLst/>
              <a:gdLst>
                <a:gd name="connsiteX0" fmla="*/ 1889 w 156161"/>
                <a:gd name="connsiteY0" fmla="*/ 182230 h 209054"/>
                <a:gd name="connsiteX1" fmla="*/ 12468 w 156161"/>
                <a:gd name="connsiteY1" fmla="*/ 159813 h 209054"/>
                <a:gd name="connsiteX2" fmla="*/ 78962 w 156161"/>
                <a:gd name="connsiteY2" fmla="*/ 182985 h 209054"/>
                <a:gd name="connsiteX3" fmla="*/ 128581 w 156161"/>
                <a:gd name="connsiteY3" fmla="*/ 152005 h 209054"/>
                <a:gd name="connsiteX4" fmla="*/ 6675 w 156161"/>
                <a:gd name="connsiteY4" fmla="*/ 59316 h 209054"/>
                <a:gd name="connsiteX5" fmla="*/ 83748 w 156161"/>
                <a:gd name="connsiteY5" fmla="*/ 1889 h 209054"/>
                <a:gd name="connsiteX6" fmla="*/ 148479 w 156161"/>
                <a:gd name="connsiteY6" fmla="*/ 19772 h 209054"/>
                <a:gd name="connsiteX7" fmla="*/ 138908 w 156161"/>
                <a:gd name="connsiteY7" fmla="*/ 42692 h 209054"/>
                <a:gd name="connsiteX8" fmla="*/ 83496 w 156161"/>
                <a:gd name="connsiteY8" fmla="*/ 26321 h 209054"/>
                <a:gd name="connsiteX9" fmla="*/ 34632 w 156161"/>
                <a:gd name="connsiteY9" fmla="*/ 58057 h 209054"/>
                <a:gd name="connsiteX10" fmla="*/ 156539 w 156161"/>
                <a:gd name="connsiteY10" fmla="*/ 150242 h 209054"/>
                <a:gd name="connsiteX11" fmla="*/ 78710 w 156161"/>
                <a:gd name="connsiteY11" fmla="*/ 207417 h 209054"/>
                <a:gd name="connsiteX12" fmla="*/ 1889 w 156161"/>
                <a:gd name="connsiteY12" fmla="*/ 182230 h 2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61" h="209054">
                  <a:moveTo>
                    <a:pt x="1889" y="182230"/>
                  </a:moveTo>
                  <a:lnTo>
                    <a:pt x="12468" y="159813"/>
                  </a:lnTo>
                  <a:cubicBezTo>
                    <a:pt x="27580" y="173162"/>
                    <a:pt x="53019" y="182985"/>
                    <a:pt x="78962" y="182985"/>
                  </a:cubicBezTo>
                  <a:cubicBezTo>
                    <a:pt x="113972" y="182985"/>
                    <a:pt x="128581" y="169636"/>
                    <a:pt x="128581" y="152005"/>
                  </a:cubicBezTo>
                  <a:cubicBezTo>
                    <a:pt x="128581" y="102890"/>
                    <a:pt x="6675" y="133870"/>
                    <a:pt x="6675" y="59316"/>
                  </a:cubicBezTo>
                  <a:cubicBezTo>
                    <a:pt x="6675" y="28336"/>
                    <a:pt x="30603" y="1889"/>
                    <a:pt x="83748" y="1889"/>
                  </a:cubicBezTo>
                  <a:cubicBezTo>
                    <a:pt x="107172" y="1889"/>
                    <a:pt x="131855" y="8186"/>
                    <a:pt x="148479" y="19772"/>
                  </a:cubicBezTo>
                  <a:lnTo>
                    <a:pt x="138908" y="42692"/>
                  </a:lnTo>
                  <a:cubicBezTo>
                    <a:pt x="121277" y="31610"/>
                    <a:pt x="101379" y="26321"/>
                    <a:pt x="83496" y="26321"/>
                  </a:cubicBezTo>
                  <a:cubicBezTo>
                    <a:pt x="49493" y="26321"/>
                    <a:pt x="34632" y="40677"/>
                    <a:pt x="34632" y="58057"/>
                  </a:cubicBezTo>
                  <a:cubicBezTo>
                    <a:pt x="34632" y="107172"/>
                    <a:pt x="156539" y="76443"/>
                    <a:pt x="156539" y="150242"/>
                  </a:cubicBezTo>
                  <a:cubicBezTo>
                    <a:pt x="156539" y="180971"/>
                    <a:pt x="131603" y="207417"/>
                    <a:pt x="78710" y="207417"/>
                  </a:cubicBezTo>
                  <a:cubicBezTo>
                    <a:pt x="47982" y="207417"/>
                    <a:pt x="17757" y="197090"/>
                    <a:pt x="1889" y="1822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7E8D1139-67DD-4887-874D-1CBFBF2B9861}"/>
                </a:ext>
              </a:extLst>
            </p:cNvPr>
            <p:cNvSpPr/>
            <p:nvPr/>
          </p:nvSpPr>
          <p:spPr>
            <a:xfrm>
              <a:off x="11565999" y="567695"/>
              <a:ext cx="206536" cy="209054"/>
            </a:xfrm>
            <a:custGeom>
              <a:avLst/>
              <a:gdLst>
                <a:gd name="connsiteX0" fmla="*/ 1889 w 206535"/>
                <a:gd name="connsiteY0" fmla="*/ 104653 h 209054"/>
                <a:gd name="connsiteX1" fmla="*/ 104653 w 206535"/>
                <a:gd name="connsiteY1" fmla="*/ 1889 h 209054"/>
                <a:gd name="connsiteX2" fmla="*/ 206913 w 206535"/>
                <a:gd name="connsiteY2" fmla="*/ 104653 h 209054"/>
                <a:gd name="connsiteX3" fmla="*/ 104653 w 206535"/>
                <a:gd name="connsiteY3" fmla="*/ 207417 h 209054"/>
                <a:gd name="connsiteX4" fmla="*/ 1889 w 206535"/>
                <a:gd name="connsiteY4" fmla="*/ 104653 h 209054"/>
                <a:gd name="connsiteX5" fmla="*/ 179459 w 206535"/>
                <a:gd name="connsiteY5" fmla="*/ 104653 h 209054"/>
                <a:gd name="connsiteX6" fmla="*/ 104653 w 206535"/>
                <a:gd name="connsiteY6" fmla="*/ 27328 h 209054"/>
                <a:gd name="connsiteX7" fmla="*/ 29343 w 206535"/>
                <a:gd name="connsiteY7" fmla="*/ 104653 h 209054"/>
                <a:gd name="connsiteX8" fmla="*/ 104653 w 206535"/>
                <a:gd name="connsiteY8" fmla="*/ 181978 h 209054"/>
                <a:gd name="connsiteX9" fmla="*/ 179459 w 206535"/>
                <a:gd name="connsiteY9" fmla="*/ 104653 h 2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35" h="209054">
                  <a:moveTo>
                    <a:pt x="1889" y="104653"/>
                  </a:moveTo>
                  <a:cubicBezTo>
                    <a:pt x="1889" y="45715"/>
                    <a:pt x="45463" y="1889"/>
                    <a:pt x="104653" y="1889"/>
                  </a:cubicBezTo>
                  <a:cubicBezTo>
                    <a:pt x="163339" y="1889"/>
                    <a:pt x="206913" y="45463"/>
                    <a:pt x="206913" y="104653"/>
                  </a:cubicBezTo>
                  <a:cubicBezTo>
                    <a:pt x="206913" y="163843"/>
                    <a:pt x="163591" y="207417"/>
                    <a:pt x="104653" y="207417"/>
                  </a:cubicBezTo>
                  <a:cubicBezTo>
                    <a:pt x="45715" y="207417"/>
                    <a:pt x="1889" y="163591"/>
                    <a:pt x="1889" y="104653"/>
                  </a:cubicBezTo>
                  <a:close/>
                  <a:moveTo>
                    <a:pt x="179459" y="104653"/>
                  </a:moveTo>
                  <a:cubicBezTo>
                    <a:pt x="179459" y="60072"/>
                    <a:pt x="147471" y="27328"/>
                    <a:pt x="104653" y="27328"/>
                  </a:cubicBezTo>
                  <a:cubicBezTo>
                    <a:pt x="61583" y="27328"/>
                    <a:pt x="29343" y="60072"/>
                    <a:pt x="29343" y="104653"/>
                  </a:cubicBezTo>
                  <a:cubicBezTo>
                    <a:pt x="29343" y="149235"/>
                    <a:pt x="61331" y="181978"/>
                    <a:pt x="104653" y="181978"/>
                  </a:cubicBezTo>
                  <a:cubicBezTo>
                    <a:pt x="147471" y="181978"/>
                    <a:pt x="179459" y="149235"/>
                    <a:pt x="179459" y="10465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6B7C728-D324-4E30-B810-F978449FA7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387" y="433950"/>
            <a:ext cx="2628001" cy="6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6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с карти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9663" y="6419177"/>
            <a:ext cx="515542" cy="246221"/>
          </a:xfrm>
        </p:spPr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E22EA13-4A3E-4536-9309-2F159315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20"/>
            <a:ext cx="11621353" cy="653804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1283142-C4B7-451C-99F9-7C1132287A71}"/>
              </a:ext>
            </a:extLst>
          </p:cNvPr>
          <p:cNvGrpSpPr/>
          <p:nvPr userDrawn="1"/>
        </p:nvGrpSpPr>
        <p:grpSpPr>
          <a:xfrm>
            <a:off x="341269" y="1449388"/>
            <a:ext cx="11515769" cy="4787900"/>
            <a:chOff x="334963" y="1574667"/>
            <a:chExt cx="11510243" cy="4662622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E3E62C29-4A23-4799-84F8-E06CB0670386}"/>
                </a:ext>
              </a:extLst>
            </p:cNvPr>
            <p:cNvSpPr/>
            <p:nvPr/>
          </p:nvSpPr>
          <p:spPr>
            <a:xfrm>
              <a:off x="3263192" y="1574667"/>
              <a:ext cx="2725556" cy="4662620"/>
            </a:xfrm>
            <a:prstGeom prst="roundRect">
              <a:avLst>
                <a:gd name="adj" fmla="val 34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2EFD2A8D-7C5C-44E4-BF72-3F1A437F7EF2}"/>
                </a:ext>
              </a:extLst>
            </p:cNvPr>
            <p:cNvSpPr/>
            <p:nvPr/>
          </p:nvSpPr>
          <p:spPr>
            <a:xfrm>
              <a:off x="334963" y="1574669"/>
              <a:ext cx="2725556" cy="4662620"/>
            </a:xfrm>
            <a:prstGeom prst="roundRect">
              <a:avLst>
                <a:gd name="adj" fmla="val 34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79763D58-C917-42E1-9268-EE9544ED1A84}"/>
                </a:ext>
              </a:extLst>
            </p:cNvPr>
            <p:cNvSpPr/>
            <p:nvPr/>
          </p:nvSpPr>
          <p:spPr>
            <a:xfrm>
              <a:off x="6191421" y="1574667"/>
              <a:ext cx="2725556" cy="4662620"/>
            </a:xfrm>
            <a:prstGeom prst="roundRect">
              <a:avLst>
                <a:gd name="adj" fmla="val 34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25132962-9FA5-4B11-88CD-E528683AA88D}"/>
                </a:ext>
              </a:extLst>
            </p:cNvPr>
            <p:cNvSpPr/>
            <p:nvPr/>
          </p:nvSpPr>
          <p:spPr>
            <a:xfrm>
              <a:off x="9119650" y="1574667"/>
              <a:ext cx="2725556" cy="4662620"/>
            </a:xfrm>
            <a:prstGeom prst="roundRect">
              <a:avLst>
                <a:gd name="adj" fmla="val 34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53B541-9610-400B-8D3D-EEBCAA6A95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1449388"/>
            <a:ext cx="2726864" cy="1870009"/>
          </a:xfrm>
          <a:prstGeom prst="roundRect">
            <a:avLst>
              <a:gd name="adj" fmla="val 4945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3F2FB84D-6538-4AB0-AC03-BA0BB0E8D6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77212" y="1449386"/>
            <a:ext cx="2726864" cy="1870009"/>
          </a:xfrm>
          <a:prstGeom prst="roundRect">
            <a:avLst>
              <a:gd name="adj" fmla="val 4945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94D1CF6F-B947-4DC4-AB6B-B9FE1B71CE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4232" y="1449388"/>
            <a:ext cx="2726864" cy="1870009"/>
          </a:xfrm>
          <a:prstGeom prst="roundRect">
            <a:avLst>
              <a:gd name="adj" fmla="val 4945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5C8F8286-4139-42DF-AD9D-81EBB9EF32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0174" y="1449387"/>
            <a:ext cx="2726864" cy="1870009"/>
          </a:xfrm>
          <a:prstGeom prst="roundRect">
            <a:avLst>
              <a:gd name="adj" fmla="val 4945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69448FD3-83F4-4D28-B843-2A860AD68C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678" y="3445883"/>
            <a:ext cx="2489434" cy="265864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Буллиты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376E5A66-96C4-4190-BBAF-9035FEB0E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89619" y="3445883"/>
            <a:ext cx="2489434" cy="265864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Буллиты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id="{CB6FBF04-CCCB-4F8D-B51A-F4F15CF850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2947" y="3445883"/>
            <a:ext cx="2489434" cy="265864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Буллиты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9" name="Текст 5">
            <a:extLst>
              <a:ext uri="{FF2B5EF4-FFF2-40B4-BE49-F238E27FC236}">
                <a16:creationId xmlns:a16="http://schemas.microsoft.com/office/drawing/2014/main" id="{891B7460-8628-4DF6-AD6F-4436E29715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48888" y="3445883"/>
            <a:ext cx="2489434" cy="265864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Буллиты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9325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блок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BED474C5-97C1-4F8A-9A28-409CD704BC17}"/>
              </a:ext>
            </a:extLst>
          </p:cNvPr>
          <p:cNvSpPr/>
          <p:nvPr userDrawn="1"/>
        </p:nvSpPr>
        <p:spPr>
          <a:xfrm>
            <a:off x="0" y="2706914"/>
            <a:ext cx="12192000" cy="4151086"/>
          </a:xfrm>
          <a:prstGeom prst="round2SameRect">
            <a:avLst>
              <a:gd name="adj1" fmla="val 6859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dir="10800000" algn="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Semilight" panose="020B04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05C60B-3393-4BFC-88B9-6D6D61542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72204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8113DB97-0610-4D6C-91FC-066B4E8815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685" y="3228916"/>
            <a:ext cx="11621352" cy="300837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9B5C8D9-2F32-4E50-8F86-52322772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5" y="392119"/>
            <a:ext cx="11621353" cy="118254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CB2738-D3AC-493A-8491-DC9DA674D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9965" y="6266458"/>
            <a:ext cx="1962000" cy="4913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D39534-F3FA-4B89-B2FB-0FA013ECCD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7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88C1F9-04D9-4666-81AD-53849F517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F3C9BA-C93B-4A38-A90B-8C3E78D44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22130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BA9E509-A9B8-4F0C-A47F-96F83FC0F5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35685" y="1745844"/>
            <a:ext cx="11621353" cy="4491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Контент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FC7EE06-2EBC-42C0-8BFB-ADD7549B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621353" cy="65421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263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88C1F9-04D9-4666-81AD-53849F517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аблица 5">
            <a:extLst>
              <a:ext uri="{FF2B5EF4-FFF2-40B4-BE49-F238E27FC236}">
                <a16:creationId xmlns:a16="http://schemas.microsoft.com/office/drawing/2014/main" id="{816CF7F2-10E5-4DF5-99BA-14E5A249D8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35684" y="1745843"/>
            <a:ext cx="11621353" cy="4491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B77091C4-EB5B-42AA-95C5-EE2E3135BD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22130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36B597F-1119-40B7-B40C-1288652F8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621353" cy="65421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639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88C1F9-04D9-4666-81AD-53849F517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Диаграмма 6">
            <a:extLst>
              <a:ext uri="{FF2B5EF4-FFF2-40B4-BE49-F238E27FC236}">
                <a16:creationId xmlns:a16="http://schemas.microsoft.com/office/drawing/2014/main" id="{DC7AEA42-5CCF-4037-98AA-410D5E9DA5C9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235685" y="1745843"/>
            <a:ext cx="11621353" cy="4491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5557217-3C5A-4AA2-9AD9-A3977DE61B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22130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D39EA97-D5F9-4932-9C58-A9D4AAB4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621353" cy="65421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607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05C60B-3393-4BFC-88B9-6D6D61542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4" y="1722044"/>
            <a:ext cx="6934237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FAB65C3-0855-4C75-A25B-299B6B380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4" y="392119"/>
            <a:ext cx="6934237" cy="118254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E72843-E771-4E77-9F97-CC7045AEC9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97775" y="367387"/>
            <a:ext cx="4254486" cy="5619534"/>
          </a:xfrm>
          <a:prstGeom prst="roundRect">
            <a:avLst>
              <a:gd name="adj" fmla="val 6100"/>
            </a:avLst>
          </a:prstGeom>
        </p:spPr>
        <p:txBody>
          <a:bodyPr/>
          <a:lstStyle>
            <a:lvl1pPr>
              <a:defRPr sz="2000"/>
            </a:lvl1pPr>
          </a:lstStyle>
          <a:p>
            <a:r>
              <a:rPr lang="ru-RU" dirty="0"/>
              <a:t>Картинка или 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53402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B4EA17-3B69-418F-9ECB-A997408006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5AABC"/>
              </a:gs>
              <a:gs pos="84000">
                <a:srgbClr val="6F758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FB2C2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A75F4-89D7-41AC-89A3-7A46DB677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684211"/>
            <a:ext cx="6479088" cy="28919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  <a:effectLst>
                  <a:outerShdw blurRad="63500" dir="2700000" algn="tl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BCD274-6DD1-42AF-A525-E5F1922DFE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AA5DC2-3466-4BA7-844A-349320B6F1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6578" y="6262340"/>
            <a:ext cx="1980000" cy="4958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028825-69B5-4268-B481-7E8CB690008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11636" y="1024003"/>
            <a:ext cx="5281840" cy="480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36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ECAB363-09B9-4871-8068-6B3817F4CE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5AABC"/>
              </a:gs>
              <a:gs pos="84000">
                <a:srgbClr val="6F758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FB2C2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A75F4-89D7-41AC-89A3-7A46DB677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424" y="393998"/>
            <a:ext cx="5226907" cy="79859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Контакты</a:t>
            </a:r>
            <a:br>
              <a:rPr lang="en-US" dirty="0"/>
            </a:br>
            <a:endParaRPr lang="ru-RU" dirty="0"/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8CEB0F6B-C8CE-4E28-9538-9850697751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1" y="1867713"/>
            <a:ext cx="5226908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A78E8B2C-9256-4642-88FA-190511D8A5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1" y="2302145"/>
            <a:ext cx="5226908" cy="16820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  <a:p>
            <a:pPr lvl="0"/>
            <a:r>
              <a:rPr lang="ru-RU" dirty="0"/>
              <a:t>Телефон</a:t>
            </a:r>
          </a:p>
          <a:p>
            <a:pPr lvl="0"/>
            <a:r>
              <a:rPr lang="en-US" dirty="0"/>
              <a:t>E-mail</a:t>
            </a:r>
          </a:p>
          <a:p>
            <a:pPr lvl="0"/>
            <a:r>
              <a:rPr lang="ru-RU" dirty="0"/>
              <a:t>Сайт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DBDECF-E0EC-4A5F-AA3D-DCF42118A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A574CE-1FC0-42AE-BF78-DEF423CFA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6578" y="6262340"/>
            <a:ext cx="1980000" cy="4958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84E562-18AD-4707-9975-AE75CD2824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551111" y="1431456"/>
            <a:ext cx="4927326" cy="432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32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ECAB363-09B9-4871-8068-6B3817F4CE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5AABC"/>
              </a:gs>
              <a:gs pos="84000">
                <a:srgbClr val="6F758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FB2C2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A75F4-89D7-41AC-89A3-7A46DB677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424" y="393998"/>
            <a:ext cx="5226907" cy="79859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Контакты</a:t>
            </a:r>
            <a:br>
              <a:rPr lang="en-US" dirty="0"/>
            </a:br>
            <a:endParaRPr lang="ru-RU" dirty="0"/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8CEB0F6B-C8CE-4E28-9538-9850697751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1" y="1867713"/>
            <a:ext cx="5226908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A78E8B2C-9256-4642-88FA-190511D8A5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1" y="2302145"/>
            <a:ext cx="5226908" cy="16820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  <a:p>
            <a:pPr lvl="0"/>
            <a:r>
              <a:rPr lang="ru-RU" dirty="0"/>
              <a:t>Телефон</a:t>
            </a:r>
          </a:p>
          <a:p>
            <a:pPr lvl="0"/>
            <a:r>
              <a:rPr lang="en-US" dirty="0"/>
              <a:t>E-mail</a:t>
            </a:r>
          </a:p>
          <a:p>
            <a:pPr lvl="0"/>
            <a:r>
              <a:rPr lang="ru-RU" dirty="0"/>
              <a:t>Сайт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DBDECF-E0EC-4A5F-AA3D-DCF42118A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A574CE-1FC0-42AE-BF78-DEF423CFA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6578" y="6262340"/>
            <a:ext cx="1980000" cy="4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3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c Layout White BG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E55C9E-AC36-00C8-0481-C52F60EE9B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AEE6C-630B-004B-B964-82DB22DD4638}" type="slidenum">
              <a:rPr lang="en-RS" smtClean="0"/>
              <a:pPr/>
              <a:t>‹#›</a:t>
            </a:fld>
            <a:endParaRPr lang="en-RS" dirty="0">
              <a:latin typeface="Manrope Mediu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1068A8-BBBE-252B-1CF1-D1528274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15" y="384374"/>
            <a:ext cx="5447906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RS" dirty="0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1C0B3CD9-8071-C586-B121-09FBA09A1157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442517" y="1797391"/>
            <a:ext cx="5411273" cy="1440000"/>
          </a:xfrm>
        </p:spPr>
        <p:txBody>
          <a:bodyPr/>
          <a:lstStyle>
            <a:lvl1pPr>
              <a:lnSpc>
                <a:spcPts val="2060"/>
              </a:lnSpc>
              <a:defRPr>
                <a:latin typeface="+mn-lt"/>
              </a:defRPr>
            </a:lvl1pPr>
            <a:lvl2pPr>
              <a:lnSpc>
                <a:spcPts val="2260"/>
              </a:lnSpc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3911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9663" y="6419177"/>
            <a:ext cx="515542" cy="246221"/>
          </a:xfrm>
        </p:spPr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E22EA13-4A3E-4536-9309-2F1593156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5" y="392119"/>
            <a:ext cx="11621353" cy="118254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1130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фрей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9663" y="6419177"/>
            <a:ext cx="515542" cy="246221"/>
          </a:xfrm>
        </p:spPr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E22EA13-4A3E-4536-9309-2F159315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20"/>
            <a:ext cx="11621353" cy="64127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264DBF8-69CC-424C-BF5B-BCBAD3472211}"/>
              </a:ext>
            </a:extLst>
          </p:cNvPr>
          <p:cNvSpPr/>
          <p:nvPr userDrawn="1"/>
        </p:nvSpPr>
        <p:spPr>
          <a:xfrm>
            <a:off x="334963" y="1449388"/>
            <a:ext cx="5592871" cy="4645025"/>
          </a:xfrm>
          <a:prstGeom prst="roundRect">
            <a:avLst>
              <a:gd name="adj" fmla="val 3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7E8391EE-E5E6-491E-85BF-C69FC285F9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654" y="1733425"/>
            <a:ext cx="4286920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 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AC273E4D-0AB6-476A-937F-98F0FEFE4D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654" y="2267713"/>
            <a:ext cx="5132425" cy="36195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D39463E-32C0-4930-B5CE-6406FA8296B0}"/>
              </a:ext>
            </a:extLst>
          </p:cNvPr>
          <p:cNvSpPr/>
          <p:nvPr userDrawn="1"/>
        </p:nvSpPr>
        <p:spPr>
          <a:xfrm>
            <a:off x="6264168" y="1449388"/>
            <a:ext cx="5592871" cy="4645025"/>
          </a:xfrm>
          <a:prstGeom prst="roundRect">
            <a:avLst>
              <a:gd name="adj" fmla="val 3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33EFC0AD-A848-42EF-8765-DA4D7933B9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9859" y="1733425"/>
            <a:ext cx="4286920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 </a:t>
            </a:r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896187D2-B655-4273-B7AE-57CC320632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9859" y="2267713"/>
            <a:ext cx="5132425" cy="36195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138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7CDA44D6-221F-49DD-A9BF-1A98F34124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4165" y="1449388"/>
            <a:ext cx="5592870" cy="4645025"/>
          </a:xfrm>
          <a:prstGeom prst="roundRect">
            <a:avLst>
              <a:gd name="adj" fmla="val 4070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9663" y="6419177"/>
            <a:ext cx="515542" cy="246221"/>
          </a:xfrm>
        </p:spPr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E22EA13-4A3E-4536-9309-2F159315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621353" cy="69764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4336090-A3D7-4A1A-B9CF-2F99971DE69C}"/>
              </a:ext>
            </a:extLst>
          </p:cNvPr>
          <p:cNvSpPr/>
          <p:nvPr userDrawn="1"/>
        </p:nvSpPr>
        <p:spPr>
          <a:xfrm>
            <a:off x="334962" y="1455694"/>
            <a:ext cx="5592871" cy="4645025"/>
          </a:xfrm>
          <a:prstGeom prst="roundRect">
            <a:avLst>
              <a:gd name="adj" fmla="val 3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B5E4DC10-4902-4F0C-886F-A6588C63E9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653" y="1733425"/>
            <a:ext cx="5119899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 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8B75A36-E5BE-4E01-9963-2C2B25D80A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653" y="2260948"/>
            <a:ext cx="5119899" cy="3607496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Буллиты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5387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рей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9663" y="6419177"/>
            <a:ext cx="515542" cy="246221"/>
          </a:xfrm>
        </p:spPr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E22EA13-4A3E-4536-9309-2F159315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621353" cy="72269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ABCC603-8881-48FF-B5E9-1E7D8DCA18B7}"/>
              </a:ext>
            </a:extLst>
          </p:cNvPr>
          <p:cNvSpPr/>
          <p:nvPr userDrawn="1"/>
        </p:nvSpPr>
        <p:spPr>
          <a:xfrm>
            <a:off x="334964" y="1449390"/>
            <a:ext cx="3659288" cy="4645025"/>
          </a:xfrm>
          <a:prstGeom prst="roundRect">
            <a:avLst>
              <a:gd name="adj" fmla="val 3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B1D623-CDDB-4F07-BF34-FC39A6A6CB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654" y="1733425"/>
            <a:ext cx="321594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 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45CA90CC-5313-4BA9-A180-3A9350CAEB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654" y="2267713"/>
            <a:ext cx="3215943" cy="36195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FD9BEE8-3D00-4D52-8774-7E22DE9D8C05}"/>
              </a:ext>
            </a:extLst>
          </p:cNvPr>
          <p:cNvSpPr/>
          <p:nvPr userDrawn="1"/>
        </p:nvSpPr>
        <p:spPr>
          <a:xfrm>
            <a:off x="4266356" y="1449388"/>
            <a:ext cx="3659288" cy="4645025"/>
          </a:xfrm>
          <a:prstGeom prst="roundRect">
            <a:avLst>
              <a:gd name="adj" fmla="val 3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9455EB55-2D1D-49FF-BDF1-90718533B2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046" y="1733423"/>
            <a:ext cx="321594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 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DF6D821D-9FF5-4947-BC07-D2BC194D88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2046" y="2267711"/>
            <a:ext cx="3215943" cy="36195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651C574-A581-4028-BD90-CD2FACFEA057}"/>
              </a:ext>
            </a:extLst>
          </p:cNvPr>
          <p:cNvSpPr/>
          <p:nvPr userDrawn="1"/>
        </p:nvSpPr>
        <p:spPr>
          <a:xfrm>
            <a:off x="8197748" y="1444484"/>
            <a:ext cx="3659288" cy="4645025"/>
          </a:xfrm>
          <a:prstGeom prst="roundRect">
            <a:avLst>
              <a:gd name="adj" fmla="val 3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9BDAB098-960F-4125-B3F9-6AB6A91EC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23438" y="1728519"/>
            <a:ext cx="321594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 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BCE91198-265A-49C9-B465-662BA11178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3438" y="2262807"/>
            <a:ext cx="3215943" cy="36195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5329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рей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9663" y="6419177"/>
            <a:ext cx="515542" cy="246221"/>
          </a:xfrm>
        </p:spPr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E22EA13-4A3E-4536-9309-2F159315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621353" cy="71017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1F21174-4A7F-4591-B200-47DFDD88D5B8}"/>
              </a:ext>
            </a:extLst>
          </p:cNvPr>
          <p:cNvSpPr/>
          <p:nvPr userDrawn="1"/>
        </p:nvSpPr>
        <p:spPr>
          <a:xfrm>
            <a:off x="334963" y="1449388"/>
            <a:ext cx="5623650" cy="2107848"/>
          </a:xfrm>
          <a:prstGeom prst="roundRect">
            <a:avLst>
              <a:gd name="adj" fmla="val 55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5E0762-8250-4032-BD04-9453558635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654" y="1661765"/>
            <a:ext cx="4286920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 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9AA3EC42-E95C-4CA2-B42E-54BAFC670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654" y="2100837"/>
            <a:ext cx="5170004" cy="124987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3F10252-42C5-4798-A112-C230C7ADBA62}"/>
              </a:ext>
            </a:extLst>
          </p:cNvPr>
          <p:cNvSpPr/>
          <p:nvPr userDrawn="1"/>
        </p:nvSpPr>
        <p:spPr>
          <a:xfrm>
            <a:off x="6233389" y="1449388"/>
            <a:ext cx="5623650" cy="2107848"/>
          </a:xfrm>
          <a:prstGeom prst="roundRect">
            <a:avLst>
              <a:gd name="adj" fmla="val 55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D5B283E3-1BB5-4F42-AFE3-997AC1760E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9080" y="1661765"/>
            <a:ext cx="4286920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 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E80CD4B3-698A-436C-AF19-96A8A5F196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9080" y="2100837"/>
            <a:ext cx="5170004" cy="124987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D7780E01-19FF-4B80-96CC-8020CD50DD80}"/>
              </a:ext>
            </a:extLst>
          </p:cNvPr>
          <p:cNvSpPr/>
          <p:nvPr userDrawn="1"/>
        </p:nvSpPr>
        <p:spPr>
          <a:xfrm>
            <a:off x="334962" y="3831880"/>
            <a:ext cx="5623650" cy="2107848"/>
          </a:xfrm>
          <a:prstGeom prst="roundRect">
            <a:avLst>
              <a:gd name="adj" fmla="val 55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1DEED375-D1A4-4C8A-A79F-BABBF09E5E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653" y="4044257"/>
            <a:ext cx="4286920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 </a:t>
            </a:r>
          </a:p>
        </p:txBody>
      </p:sp>
      <p:sp>
        <p:nvSpPr>
          <p:cNvPr id="23" name="Текст 5">
            <a:extLst>
              <a:ext uri="{FF2B5EF4-FFF2-40B4-BE49-F238E27FC236}">
                <a16:creationId xmlns:a16="http://schemas.microsoft.com/office/drawing/2014/main" id="{17C55D73-9331-43A4-95C6-DD83AB6CDA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0653" y="4483329"/>
            <a:ext cx="5170004" cy="124987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61723FE-BA4E-4481-AC8C-ED034F3FC575}"/>
              </a:ext>
            </a:extLst>
          </p:cNvPr>
          <p:cNvSpPr/>
          <p:nvPr userDrawn="1"/>
        </p:nvSpPr>
        <p:spPr>
          <a:xfrm>
            <a:off x="6233388" y="3831880"/>
            <a:ext cx="5623650" cy="2107848"/>
          </a:xfrm>
          <a:prstGeom prst="roundRect">
            <a:avLst>
              <a:gd name="adj" fmla="val 55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7DD08A39-A3C8-4009-A037-526E088516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9079" y="4044257"/>
            <a:ext cx="4286920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 </a:t>
            </a:r>
          </a:p>
        </p:txBody>
      </p:sp>
      <p:sp>
        <p:nvSpPr>
          <p:cNvPr id="26" name="Текст 5">
            <a:extLst>
              <a:ext uri="{FF2B5EF4-FFF2-40B4-BE49-F238E27FC236}">
                <a16:creationId xmlns:a16="http://schemas.microsoft.com/office/drawing/2014/main" id="{14B30569-A050-4DBE-B079-0D61D83B03C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9079" y="4483329"/>
            <a:ext cx="5170004" cy="124987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162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05C60B-3393-4BFC-88B9-6D6D61542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72204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FAB65C3-0855-4C75-A25B-299B6B380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5" y="392119"/>
            <a:ext cx="11621353" cy="118254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1321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EA4A-DC2F-4120-A563-87F1D49C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8"/>
            <a:ext cx="11621353" cy="67927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88C1F9-04D9-4666-81AD-53849F517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F3C9BA-C93B-4A38-A90B-8C3E78D44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22130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6024FDA-A847-41D7-AF29-3911A062C8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684" y="1745843"/>
            <a:ext cx="11621353" cy="436703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683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блок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956BFE2A-CD4A-497D-9489-5C5E8CEBF76D}"/>
              </a:ext>
            </a:extLst>
          </p:cNvPr>
          <p:cNvSpPr/>
          <p:nvPr userDrawn="1"/>
        </p:nvSpPr>
        <p:spPr>
          <a:xfrm rot="16200000">
            <a:off x="6929922" y="975210"/>
            <a:ext cx="6237289" cy="4286866"/>
          </a:xfrm>
          <a:prstGeom prst="round2SameRect">
            <a:avLst>
              <a:gd name="adj1" fmla="val 6859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dir="10800000" algn="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Semilight" panose="020B0402040204020203" pitchFamily="34" charset="0"/>
            </a:endParaRPr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28794B50-A35A-4CBB-BE0A-E83CB455F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7657" y="404645"/>
            <a:ext cx="3569380" cy="54808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86EE92A-0CB5-4801-8DA3-E5E42AA0C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5" y="392119"/>
            <a:ext cx="7334485" cy="118254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</p:spTree>
    <p:extLst>
      <p:ext uri="{BB962C8B-B14F-4D97-AF65-F5344CB8AC3E}">
        <p14:creationId xmlns:p14="http://schemas.microsoft.com/office/powerpoint/2010/main" val="55217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4379D5-52F6-4B68-902C-380525D343C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959965" y="6266458"/>
            <a:ext cx="1962000" cy="49136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359753-B841-4616-A8E7-F79114BB1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183" y="6419177"/>
            <a:ext cx="515542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DDE78C-C0AA-48AB-A3C0-ECF1AD034651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8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4" r:id="rId2"/>
    <p:sldLayoutId id="2147483674" r:id="rId3"/>
    <p:sldLayoutId id="2147483672" r:id="rId4"/>
    <p:sldLayoutId id="2147483675" r:id="rId5"/>
    <p:sldLayoutId id="2147483676" r:id="rId6"/>
    <p:sldLayoutId id="2147483667" r:id="rId7"/>
    <p:sldLayoutId id="2147483653" r:id="rId8"/>
    <p:sldLayoutId id="2147483655" r:id="rId9"/>
    <p:sldLayoutId id="2147483673" r:id="rId10"/>
    <p:sldLayoutId id="2147483656" r:id="rId11"/>
    <p:sldLayoutId id="2147483657" r:id="rId12"/>
    <p:sldLayoutId id="2147483658" r:id="rId13"/>
    <p:sldLayoutId id="2147483659" r:id="rId14"/>
    <p:sldLayoutId id="2147483671" r:id="rId15"/>
    <p:sldLayoutId id="2147483679" r:id="rId16"/>
    <p:sldLayoutId id="2147483666" r:id="rId17"/>
    <p:sldLayoutId id="2147483685" r:id="rId18"/>
    <p:sldLayoutId id="2147483686" r:id="rId19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orient="horz" pos="3929" userDrawn="1">
          <p15:clr>
            <a:srgbClr val="F26B43"/>
          </p15:clr>
        </p15:guide>
        <p15:guide id="4" orient="horz" pos="527" userDrawn="1">
          <p15:clr>
            <a:srgbClr val="F26B43"/>
          </p15:clr>
        </p15:guide>
        <p15:guide id="5" orient="horz" pos="91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19" Type="http://schemas.openxmlformats.org/officeDocument/2006/relationships/image" Target="../media/image54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raex-rr.com/b2b/IT/biggest_it_corp_rating/2025/" TargetMode="External"/><Relationship Id="rId13" Type="http://schemas.openxmlformats.org/officeDocument/2006/relationships/hyperlink" Target="https://www.cnews.ru/reviews/informatsionnaya_bezopasnost_2025/review_table/a8b2eb37f07f420cf0c1f5e2c365416046655ffe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59.svg"/><Relationship Id="rId12" Type="http://schemas.openxmlformats.org/officeDocument/2006/relationships/hyperlink" Target="https://www.cnews.ru/reviews/importozameshchenie_2024_itogi_i_plany/review_table/307784f139151bc6c5ec33d33925b0d065ba1e81" TargetMode="External"/><Relationship Id="rId17" Type="http://schemas.openxmlformats.org/officeDocument/2006/relationships/hyperlink" Target="https://www.tadviser.ru/index.php/%D0%A1%D1%82%D0%B0%D1%82%D1%8C%D1%8F:%D0%9A%D1%80%D1%83%D0%BF%D0%BD%D0%B5%D0%B9%D1%88%D0%B8%D0%B5_%D0%98%D0%A2-%D0%BF%D0%BE%D1%81%D1%82%D0%B0%D0%B2%D1%89%D0%B8%D0%BA%D0%B8_%D0%B2_%D0%B1%D0%B0%D0%BD%D0%BA%D0%B0%D1%85" TargetMode="External"/><Relationship Id="rId2" Type="http://schemas.openxmlformats.org/officeDocument/2006/relationships/hyperlink" Target="https://www.cnews.ru/reviews/tsifrovizatsiya_ritejla/articles/vyruchka_top-20_igrokov_it-rynka_v_ritejle" TargetMode="External"/><Relationship Id="rId16" Type="http://schemas.openxmlformats.org/officeDocument/2006/relationships/hyperlink" Target="https://www.tadviser.ru/index.php/%D0%A1%D1%82%D0%B0%D1%82%D1%8C%D1%8F:%D0%A0%D0%BE%D1%81%D1%81%D0%B8%D0%B9%D1%81%D0%BA%D0%B8%D0%B9_%D1%80%D1%8B%D0%BD%D0%BE%D0%BA_%D0%98%D0%91_2024._%D0%9E%D0%B1%D0%B7%D0%BE%D1%80_TAdviser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11" Type="http://schemas.openxmlformats.org/officeDocument/2006/relationships/hyperlink" Target="https://www.cnews.ru/news/top/2024-03-31_marketcnews_opublikoval_rejting" TargetMode="External"/><Relationship Id="rId5" Type="http://schemas.openxmlformats.org/officeDocument/2006/relationships/hyperlink" Target="https://www.tadviser.ru/index.php/%D0%A1%D1%82%D0%B0%D1%82%D1%8C%D1%8F:%D0%9A%D1%80%D1%83%D0%BF%D0%BD%D0%B5%D0%B9%D1%88%D0%B8%D0%B5_%D0%98%D0%A2-%D0%BF%D0%BE%D1%81%D1%82%D0%B0%D0%B2%D1%89%D0%B8%D0%BA%D0%B8_%D0%B2_%D0%BF%D1%80%D0%BE%D0%BC%D1%8B%D1%88%D0%BB%D0%B5%D0%BD%D0%BD%D0%BE%D1%81%D1%82%D0%B8" TargetMode="External"/><Relationship Id="rId15" Type="http://schemas.openxmlformats.org/officeDocument/2006/relationships/hyperlink" Target="https://www.cnews.ru/reviews/global_cloud_2024/review_table/3c77db839d4f1c80a8320e2cf345988951084d37" TargetMode="External"/><Relationship Id="rId10" Type="http://schemas.openxmlformats.org/officeDocument/2006/relationships/image" Target="../media/image61.svg"/><Relationship Id="rId4" Type="http://schemas.openxmlformats.org/officeDocument/2006/relationships/image" Target="../media/image57.svg"/><Relationship Id="rId9" Type="http://schemas.openxmlformats.org/officeDocument/2006/relationships/image" Target="../media/image60.png"/><Relationship Id="rId14" Type="http://schemas.openxmlformats.org/officeDocument/2006/relationships/hyperlink" Target="https://www.cnews.ru/reviews/tsifrovizatsiya_finansovogo_sektora_1/review_table/c55f724f2859418362eb54ba6a875f19b828082f" TargetMode="Externa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.png"/><Relationship Id="rId21" Type="http://schemas.openxmlformats.org/officeDocument/2006/relationships/image" Target="../media/image80.png"/><Relationship Id="rId42" Type="http://schemas.openxmlformats.org/officeDocument/2006/relationships/image" Target="../media/image101.png"/><Relationship Id="rId47" Type="http://schemas.openxmlformats.org/officeDocument/2006/relationships/image" Target="../media/image106.png"/><Relationship Id="rId63" Type="http://schemas.openxmlformats.org/officeDocument/2006/relationships/image" Target="../media/image122.png"/><Relationship Id="rId68" Type="http://schemas.openxmlformats.org/officeDocument/2006/relationships/image" Target="../media/image127.png"/><Relationship Id="rId84" Type="http://schemas.openxmlformats.org/officeDocument/2006/relationships/image" Target="../media/image143.png"/><Relationship Id="rId89" Type="http://schemas.openxmlformats.org/officeDocument/2006/relationships/image" Target="../media/image148.png"/><Relationship Id="rId16" Type="http://schemas.openxmlformats.org/officeDocument/2006/relationships/image" Target="../media/image75.png"/><Relationship Id="rId11" Type="http://schemas.openxmlformats.org/officeDocument/2006/relationships/image" Target="../media/image70.png"/><Relationship Id="rId32" Type="http://schemas.openxmlformats.org/officeDocument/2006/relationships/image" Target="../media/image91.png"/><Relationship Id="rId37" Type="http://schemas.openxmlformats.org/officeDocument/2006/relationships/image" Target="../media/image96.png"/><Relationship Id="rId53" Type="http://schemas.openxmlformats.org/officeDocument/2006/relationships/image" Target="../media/image112.png"/><Relationship Id="rId58" Type="http://schemas.openxmlformats.org/officeDocument/2006/relationships/image" Target="../media/image117.jpeg"/><Relationship Id="rId74" Type="http://schemas.openxmlformats.org/officeDocument/2006/relationships/image" Target="../media/image133.png"/><Relationship Id="rId79" Type="http://schemas.openxmlformats.org/officeDocument/2006/relationships/image" Target="../media/image138.png"/><Relationship Id="rId5" Type="http://schemas.openxmlformats.org/officeDocument/2006/relationships/image" Target="../media/image65.png"/><Relationship Id="rId90" Type="http://schemas.openxmlformats.org/officeDocument/2006/relationships/image" Target="../media/image149.svg"/><Relationship Id="rId95" Type="http://schemas.openxmlformats.org/officeDocument/2006/relationships/image" Target="../media/image154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Relationship Id="rId43" Type="http://schemas.openxmlformats.org/officeDocument/2006/relationships/image" Target="../media/image102.png"/><Relationship Id="rId48" Type="http://schemas.openxmlformats.org/officeDocument/2006/relationships/image" Target="../media/image107.png"/><Relationship Id="rId64" Type="http://schemas.openxmlformats.org/officeDocument/2006/relationships/image" Target="../media/image123.png"/><Relationship Id="rId69" Type="http://schemas.openxmlformats.org/officeDocument/2006/relationships/image" Target="../media/image128.png"/><Relationship Id="rId80" Type="http://schemas.openxmlformats.org/officeDocument/2006/relationships/image" Target="../media/image139.svg"/><Relationship Id="rId85" Type="http://schemas.openxmlformats.org/officeDocument/2006/relationships/image" Target="../media/image144.svg"/><Relationship Id="rId3" Type="http://schemas.openxmlformats.org/officeDocument/2006/relationships/image" Target="../media/image63.gif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33" Type="http://schemas.openxmlformats.org/officeDocument/2006/relationships/image" Target="../media/image92.png"/><Relationship Id="rId38" Type="http://schemas.openxmlformats.org/officeDocument/2006/relationships/image" Target="../media/image97.png"/><Relationship Id="rId46" Type="http://schemas.openxmlformats.org/officeDocument/2006/relationships/image" Target="../media/image105.png"/><Relationship Id="rId59" Type="http://schemas.openxmlformats.org/officeDocument/2006/relationships/image" Target="../media/image118.jpeg"/><Relationship Id="rId67" Type="http://schemas.openxmlformats.org/officeDocument/2006/relationships/image" Target="../media/image126.jpeg"/><Relationship Id="rId20" Type="http://schemas.openxmlformats.org/officeDocument/2006/relationships/image" Target="../media/image79.jpeg"/><Relationship Id="rId41" Type="http://schemas.openxmlformats.org/officeDocument/2006/relationships/image" Target="../media/image100.png"/><Relationship Id="rId54" Type="http://schemas.openxmlformats.org/officeDocument/2006/relationships/image" Target="../media/image113.png"/><Relationship Id="rId62" Type="http://schemas.openxmlformats.org/officeDocument/2006/relationships/image" Target="../media/image121.png"/><Relationship Id="rId70" Type="http://schemas.openxmlformats.org/officeDocument/2006/relationships/image" Target="../media/image129.png"/><Relationship Id="rId75" Type="http://schemas.openxmlformats.org/officeDocument/2006/relationships/image" Target="../media/image134.jpeg"/><Relationship Id="rId83" Type="http://schemas.openxmlformats.org/officeDocument/2006/relationships/image" Target="../media/image142.png"/><Relationship Id="rId88" Type="http://schemas.openxmlformats.org/officeDocument/2006/relationships/image" Target="../media/image147.png"/><Relationship Id="rId91" Type="http://schemas.openxmlformats.org/officeDocument/2006/relationships/image" Target="../media/image150.jpg"/><Relationship Id="rId96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5" Type="http://schemas.openxmlformats.org/officeDocument/2006/relationships/image" Target="../media/image74.gif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36" Type="http://schemas.openxmlformats.org/officeDocument/2006/relationships/image" Target="../media/image95.png"/><Relationship Id="rId49" Type="http://schemas.openxmlformats.org/officeDocument/2006/relationships/image" Target="../media/image108.png"/><Relationship Id="rId57" Type="http://schemas.openxmlformats.org/officeDocument/2006/relationships/image" Target="../media/image116.png"/><Relationship Id="rId10" Type="http://schemas.openxmlformats.org/officeDocument/2006/relationships/image" Target="../media/image69.jpeg"/><Relationship Id="rId31" Type="http://schemas.openxmlformats.org/officeDocument/2006/relationships/image" Target="../media/image90.png"/><Relationship Id="rId44" Type="http://schemas.openxmlformats.org/officeDocument/2006/relationships/image" Target="../media/image103.png"/><Relationship Id="rId52" Type="http://schemas.openxmlformats.org/officeDocument/2006/relationships/image" Target="../media/image111.png"/><Relationship Id="rId60" Type="http://schemas.openxmlformats.org/officeDocument/2006/relationships/image" Target="../media/image119.png"/><Relationship Id="rId65" Type="http://schemas.openxmlformats.org/officeDocument/2006/relationships/image" Target="../media/image124.png"/><Relationship Id="rId73" Type="http://schemas.openxmlformats.org/officeDocument/2006/relationships/image" Target="../media/image132.png"/><Relationship Id="rId78" Type="http://schemas.openxmlformats.org/officeDocument/2006/relationships/image" Target="../media/image137.svg"/><Relationship Id="rId81" Type="http://schemas.openxmlformats.org/officeDocument/2006/relationships/image" Target="../media/image140.png"/><Relationship Id="rId86" Type="http://schemas.openxmlformats.org/officeDocument/2006/relationships/image" Target="../media/image145.png"/><Relationship Id="rId94" Type="http://schemas.openxmlformats.org/officeDocument/2006/relationships/image" Target="../media/image153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9" Type="http://schemas.openxmlformats.org/officeDocument/2006/relationships/image" Target="../media/image98.png"/><Relationship Id="rId34" Type="http://schemas.openxmlformats.org/officeDocument/2006/relationships/image" Target="../media/image93.png"/><Relationship Id="rId50" Type="http://schemas.openxmlformats.org/officeDocument/2006/relationships/image" Target="../media/image109.png"/><Relationship Id="rId55" Type="http://schemas.openxmlformats.org/officeDocument/2006/relationships/image" Target="../media/image114.png"/><Relationship Id="rId76" Type="http://schemas.openxmlformats.org/officeDocument/2006/relationships/image" Target="../media/image135.png"/><Relationship Id="rId97" Type="http://schemas.openxmlformats.org/officeDocument/2006/relationships/image" Target="../media/image156.svg"/><Relationship Id="rId7" Type="http://schemas.openxmlformats.org/officeDocument/2006/relationships/image" Target="../media/image67.jpeg"/><Relationship Id="rId71" Type="http://schemas.openxmlformats.org/officeDocument/2006/relationships/image" Target="../media/image130.png"/><Relationship Id="rId92" Type="http://schemas.openxmlformats.org/officeDocument/2006/relationships/image" Target="../media/image151.jpg"/><Relationship Id="rId2" Type="http://schemas.openxmlformats.org/officeDocument/2006/relationships/image" Target="../media/image62.jpeg"/><Relationship Id="rId29" Type="http://schemas.openxmlformats.org/officeDocument/2006/relationships/image" Target="../media/image88.png"/><Relationship Id="rId24" Type="http://schemas.openxmlformats.org/officeDocument/2006/relationships/image" Target="../media/image83.png"/><Relationship Id="rId40" Type="http://schemas.openxmlformats.org/officeDocument/2006/relationships/image" Target="../media/image99.jpeg"/><Relationship Id="rId45" Type="http://schemas.openxmlformats.org/officeDocument/2006/relationships/image" Target="../media/image104.png"/><Relationship Id="rId66" Type="http://schemas.openxmlformats.org/officeDocument/2006/relationships/image" Target="../media/image125.jpeg"/><Relationship Id="rId87" Type="http://schemas.openxmlformats.org/officeDocument/2006/relationships/image" Target="../media/image146.svg"/><Relationship Id="rId61" Type="http://schemas.openxmlformats.org/officeDocument/2006/relationships/image" Target="../media/image120.jpeg"/><Relationship Id="rId82" Type="http://schemas.openxmlformats.org/officeDocument/2006/relationships/image" Target="../media/image141.svg"/><Relationship Id="rId19" Type="http://schemas.openxmlformats.org/officeDocument/2006/relationships/image" Target="../media/image78.jpeg"/><Relationship Id="rId14" Type="http://schemas.openxmlformats.org/officeDocument/2006/relationships/image" Target="../media/image73.emf"/><Relationship Id="rId30" Type="http://schemas.openxmlformats.org/officeDocument/2006/relationships/image" Target="../media/image89.png"/><Relationship Id="rId35" Type="http://schemas.openxmlformats.org/officeDocument/2006/relationships/image" Target="../media/image94.png"/><Relationship Id="rId56" Type="http://schemas.openxmlformats.org/officeDocument/2006/relationships/image" Target="../media/image115.png"/><Relationship Id="rId77" Type="http://schemas.openxmlformats.org/officeDocument/2006/relationships/image" Target="../media/image136.png"/><Relationship Id="rId8" Type="http://schemas.openxmlformats.org/officeDocument/2006/relationships/image" Target="cid:image036.jpg@01D546BA.EBF21570" TargetMode="External"/><Relationship Id="rId51" Type="http://schemas.openxmlformats.org/officeDocument/2006/relationships/image" Target="../media/image110.png"/><Relationship Id="rId72" Type="http://schemas.openxmlformats.org/officeDocument/2006/relationships/image" Target="../media/image131.png"/><Relationship Id="rId93" Type="http://schemas.openxmlformats.org/officeDocument/2006/relationships/image" Target="../media/image152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0.png"/><Relationship Id="rId21" Type="http://schemas.openxmlformats.org/officeDocument/2006/relationships/image" Target="../media/image175.png"/><Relationship Id="rId42" Type="http://schemas.openxmlformats.org/officeDocument/2006/relationships/image" Target="../media/image196.png"/><Relationship Id="rId47" Type="http://schemas.openxmlformats.org/officeDocument/2006/relationships/image" Target="../media/image201.png"/><Relationship Id="rId63" Type="http://schemas.openxmlformats.org/officeDocument/2006/relationships/image" Target="../media/image217.svg"/><Relationship Id="rId68" Type="http://schemas.openxmlformats.org/officeDocument/2006/relationships/image" Target="../media/image222.png"/><Relationship Id="rId7" Type="http://schemas.openxmlformats.org/officeDocument/2006/relationships/image" Target="../media/image161.png"/><Relationship Id="rId71" Type="http://schemas.openxmlformats.org/officeDocument/2006/relationships/image" Target="../media/image225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0.png"/><Relationship Id="rId29" Type="http://schemas.openxmlformats.org/officeDocument/2006/relationships/image" Target="../media/image183.png"/><Relationship Id="rId11" Type="http://schemas.openxmlformats.org/officeDocument/2006/relationships/image" Target="../media/image165.png"/><Relationship Id="rId24" Type="http://schemas.openxmlformats.org/officeDocument/2006/relationships/image" Target="../media/image178.png"/><Relationship Id="rId32" Type="http://schemas.openxmlformats.org/officeDocument/2006/relationships/image" Target="../media/image186.png"/><Relationship Id="rId37" Type="http://schemas.openxmlformats.org/officeDocument/2006/relationships/image" Target="../media/image191.png"/><Relationship Id="rId40" Type="http://schemas.openxmlformats.org/officeDocument/2006/relationships/image" Target="../media/image194.png"/><Relationship Id="rId45" Type="http://schemas.openxmlformats.org/officeDocument/2006/relationships/image" Target="../media/image199.png"/><Relationship Id="rId53" Type="http://schemas.openxmlformats.org/officeDocument/2006/relationships/image" Target="../media/image207.png"/><Relationship Id="rId58" Type="http://schemas.openxmlformats.org/officeDocument/2006/relationships/image" Target="../media/image212.png"/><Relationship Id="rId66" Type="http://schemas.openxmlformats.org/officeDocument/2006/relationships/image" Target="../media/image220.png"/><Relationship Id="rId5" Type="http://schemas.openxmlformats.org/officeDocument/2006/relationships/image" Target="../media/image159.png"/><Relationship Id="rId61" Type="http://schemas.openxmlformats.org/officeDocument/2006/relationships/image" Target="../media/image215.png"/><Relationship Id="rId19" Type="http://schemas.openxmlformats.org/officeDocument/2006/relationships/image" Target="../media/image173.png"/><Relationship Id="rId14" Type="http://schemas.openxmlformats.org/officeDocument/2006/relationships/image" Target="../media/image168.png"/><Relationship Id="rId22" Type="http://schemas.openxmlformats.org/officeDocument/2006/relationships/image" Target="../media/image176.png"/><Relationship Id="rId27" Type="http://schemas.openxmlformats.org/officeDocument/2006/relationships/image" Target="../media/image181.png"/><Relationship Id="rId30" Type="http://schemas.openxmlformats.org/officeDocument/2006/relationships/image" Target="../media/image184.png"/><Relationship Id="rId35" Type="http://schemas.openxmlformats.org/officeDocument/2006/relationships/image" Target="../media/image189.png"/><Relationship Id="rId43" Type="http://schemas.openxmlformats.org/officeDocument/2006/relationships/image" Target="../media/image197.png"/><Relationship Id="rId48" Type="http://schemas.openxmlformats.org/officeDocument/2006/relationships/image" Target="../media/image202.png"/><Relationship Id="rId56" Type="http://schemas.openxmlformats.org/officeDocument/2006/relationships/image" Target="../media/image210.png"/><Relationship Id="rId64" Type="http://schemas.openxmlformats.org/officeDocument/2006/relationships/image" Target="../media/image218.png"/><Relationship Id="rId69" Type="http://schemas.openxmlformats.org/officeDocument/2006/relationships/image" Target="../media/image223.svg"/><Relationship Id="rId8" Type="http://schemas.openxmlformats.org/officeDocument/2006/relationships/image" Target="../media/image162.png"/><Relationship Id="rId51" Type="http://schemas.openxmlformats.org/officeDocument/2006/relationships/image" Target="../media/image205.jpeg"/><Relationship Id="rId3" Type="http://schemas.openxmlformats.org/officeDocument/2006/relationships/image" Target="../media/image157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5" Type="http://schemas.openxmlformats.org/officeDocument/2006/relationships/image" Target="../media/image179.png"/><Relationship Id="rId33" Type="http://schemas.openxmlformats.org/officeDocument/2006/relationships/image" Target="../media/image187.png"/><Relationship Id="rId38" Type="http://schemas.openxmlformats.org/officeDocument/2006/relationships/image" Target="../media/image192.png"/><Relationship Id="rId46" Type="http://schemas.openxmlformats.org/officeDocument/2006/relationships/image" Target="../media/image200.jpeg"/><Relationship Id="rId59" Type="http://schemas.openxmlformats.org/officeDocument/2006/relationships/image" Target="../media/image213.png"/><Relationship Id="rId67" Type="http://schemas.openxmlformats.org/officeDocument/2006/relationships/image" Target="../media/image221.svg"/><Relationship Id="rId20" Type="http://schemas.openxmlformats.org/officeDocument/2006/relationships/image" Target="../media/image174.png"/><Relationship Id="rId41" Type="http://schemas.openxmlformats.org/officeDocument/2006/relationships/image" Target="../media/image195.png"/><Relationship Id="rId54" Type="http://schemas.openxmlformats.org/officeDocument/2006/relationships/image" Target="../media/image208.jpg"/><Relationship Id="rId62" Type="http://schemas.openxmlformats.org/officeDocument/2006/relationships/image" Target="../media/image216.png"/><Relationship Id="rId70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5" Type="http://schemas.openxmlformats.org/officeDocument/2006/relationships/image" Target="../media/image169.png"/><Relationship Id="rId23" Type="http://schemas.openxmlformats.org/officeDocument/2006/relationships/image" Target="../media/image177.png"/><Relationship Id="rId28" Type="http://schemas.openxmlformats.org/officeDocument/2006/relationships/image" Target="../media/image182.png"/><Relationship Id="rId36" Type="http://schemas.openxmlformats.org/officeDocument/2006/relationships/image" Target="../media/image190.png"/><Relationship Id="rId49" Type="http://schemas.openxmlformats.org/officeDocument/2006/relationships/image" Target="../media/image203.png"/><Relationship Id="rId57" Type="http://schemas.openxmlformats.org/officeDocument/2006/relationships/image" Target="../media/image211.png"/><Relationship Id="rId10" Type="http://schemas.openxmlformats.org/officeDocument/2006/relationships/image" Target="../media/image164.png"/><Relationship Id="rId31" Type="http://schemas.openxmlformats.org/officeDocument/2006/relationships/image" Target="../media/image185.png"/><Relationship Id="rId44" Type="http://schemas.openxmlformats.org/officeDocument/2006/relationships/image" Target="../media/image198.png"/><Relationship Id="rId52" Type="http://schemas.openxmlformats.org/officeDocument/2006/relationships/image" Target="../media/image206.jpeg"/><Relationship Id="rId60" Type="http://schemas.openxmlformats.org/officeDocument/2006/relationships/image" Target="../media/image214.png"/><Relationship Id="rId65" Type="http://schemas.openxmlformats.org/officeDocument/2006/relationships/image" Target="../media/image219.sv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9" Type="http://schemas.openxmlformats.org/officeDocument/2006/relationships/image" Target="../media/image193.png"/><Relationship Id="rId34" Type="http://schemas.openxmlformats.org/officeDocument/2006/relationships/image" Target="../media/image188.png"/><Relationship Id="rId50" Type="http://schemas.openxmlformats.org/officeDocument/2006/relationships/image" Target="../media/image204.png"/><Relationship Id="rId55" Type="http://schemas.openxmlformats.org/officeDocument/2006/relationships/image" Target="../media/image20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980C3E9-6787-4169-9CB2-D941B048D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0" y="2357983"/>
            <a:ext cx="2570577" cy="1373715"/>
          </a:xfrm>
        </p:spPr>
        <p:txBody>
          <a:bodyPr/>
          <a:lstStyle/>
          <a:p>
            <a:r>
              <a:rPr lang="en-US" sz="8000" dirty="0"/>
              <a:t>ESM</a:t>
            </a:r>
            <a:endParaRPr lang="ru-RU" sz="8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C07016-A88C-4BC6-AB12-0F5E23380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5685" y="3874123"/>
            <a:ext cx="5860316" cy="1130026"/>
          </a:xfrm>
        </p:spPr>
        <p:txBody>
          <a:bodyPr/>
          <a:lstStyle/>
          <a:p>
            <a:r>
              <a:rPr lang="ru-RU" dirty="0"/>
              <a:t>Департамент бизнес-решений </a:t>
            </a:r>
            <a:br>
              <a:rPr lang="en-US" dirty="0"/>
            </a:br>
            <a:r>
              <a:rPr lang="ru-RU" dirty="0"/>
              <a:t>и цифровой трансформации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630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F42A9D33-5DC6-49AC-956A-2AC5992AEA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5685" y="1173200"/>
            <a:ext cx="11714577" cy="125469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ru-RU" dirty="0">
                <a:latin typeface="+mn-lt"/>
              </a:rPr>
              <a:t>Сервисный подход не ограничивается только ИТ-функцией, лучшие практики позволяют использовать его для повышения эффективности бизнес-процессов компании. Современные платформы имеют широкую функциональность, которая позволяет повысить уровень цифровой зрелости бизнеса. </a:t>
            </a:r>
          </a:p>
          <a:p>
            <a:pPr>
              <a:spcAft>
                <a:spcPts val="600"/>
              </a:spcAft>
            </a:pPr>
            <a:r>
              <a:rPr lang="ru-RU" dirty="0"/>
              <a:t>Наша команда может предложить вам реализацию проектов «под ключ» по следующим направлениям: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417D224-974B-441D-8A9A-388C0794C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621353" cy="609367"/>
          </a:xfrm>
        </p:spPr>
        <p:txBody>
          <a:bodyPr/>
          <a:lstStyle/>
          <a:p>
            <a:r>
              <a:rPr lang="ru-RU" dirty="0"/>
              <a:t>Портфель </a:t>
            </a:r>
            <a:r>
              <a:rPr lang="en-US" dirty="0"/>
              <a:t>ESM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F6C8324-4B8E-4E6D-9330-3051EDB8777B}"/>
              </a:ext>
            </a:extLst>
          </p:cNvPr>
          <p:cNvGrpSpPr/>
          <p:nvPr/>
        </p:nvGrpSpPr>
        <p:grpSpPr>
          <a:xfrm>
            <a:off x="336390" y="3134185"/>
            <a:ext cx="11520648" cy="2926437"/>
            <a:chOff x="336390" y="3134185"/>
            <a:chExt cx="11520648" cy="2926437"/>
          </a:xfrm>
        </p:grpSpPr>
        <p:sp>
          <p:nvSpPr>
            <p:cNvPr id="5" name="Pentagon 6">
              <a:extLst>
                <a:ext uri="{FF2B5EF4-FFF2-40B4-BE49-F238E27FC236}">
                  <a16:creationId xmlns:a16="http://schemas.microsoft.com/office/drawing/2014/main" id="{8E364A54-D4ED-C5F3-1848-1149415B4200}"/>
                </a:ext>
              </a:extLst>
            </p:cNvPr>
            <p:cNvSpPr/>
            <p:nvPr/>
          </p:nvSpPr>
          <p:spPr>
            <a:xfrm>
              <a:off x="336390" y="3144483"/>
              <a:ext cx="1647690" cy="688658"/>
            </a:xfrm>
            <a:prstGeom prst="roundRect">
              <a:avLst/>
            </a:prstGeom>
            <a:solidFill>
              <a:srgbClr val="CDD4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 anchorCtr="0"/>
            <a:lstStyle/>
            <a:p>
              <a:pPr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Segoe UI" panose="020B0502040204020203" pitchFamily="34" charset="0"/>
                </a:rPr>
                <a:t>ESM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Pentagon 6">
              <a:extLst>
                <a:ext uri="{FF2B5EF4-FFF2-40B4-BE49-F238E27FC236}">
                  <a16:creationId xmlns:a16="http://schemas.microsoft.com/office/drawing/2014/main" id="{CA9D58F1-3054-568A-EFA6-C38034B8AA5A}"/>
                </a:ext>
              </a:extLst>
            </p:cNvPr>
            <p:cNvSpPr/>
            <p:nvPr/>
          </p:nvSpPr>
          <p:spPr>
            <a:xfrm>
              <a:off x="2313618" y="3134185"/>
              <a:ext cx="1647690" cy="688658"/>
            </a:xfrm>
            <a:prstGeom prst="roundRect">
              <a:avLst/>
            </a:prstGeom>
            <a:solidFill>
              <a:srgbClr val="CDD4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 anchorCtr="0"/>
            <a:lstStyle/>
            <a:p>
              <a:pPr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Segoe UI" panose="020B0502040204020203" pitchFamily="34" charset="0"/>
                </a:rPr>
                <a:t>ITAM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Pentagon 6">
              <a:extLst>
                <a:ext uri="{FF2B5EF4-FFF2-40B4-BE49-F238E27FC236}">
                  <a16:creationId xmlns:a16="http://schemas.microsoft.com/office/drawing/2014/main" id="{759439EF-821C-1820-C716-21CBD54A52D8}"/>
                </a:ext>
              </a:extLst>
            </p:cNvPr>
            <p:cNvSpPr/>
            <p:nvPr/>
          </p:nvSpPr>
          <p:spPr>
            <a:xfrm>
              <a:off x="4290845" y="3144483"/>
              <a:ext cx="1647690" cy="688658"/>
            </a:xfrm>
            <a:prstGeom prst="roundRect">
              <a:avLst/>
            </a:prstGeom>
            <a:solidFill>
              <a:srgbClr val="CDD4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 anchorCtr="0"/>
            <a:lstStyle/>
            <a:p>
              <a:pPr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Segoe UI" panose="020B0502040204020203" pitchFamily="34" charset="0"/>
                </a:rPr>
                <a:t>SAM</a:t>
              </a:r>
              <a:endParaRPr kumimoji="0" lang="ru-RU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Pentagon 6">
              <a:extLst>
                <a:ext uri="{FF2B5EF4-FFF2-40B4-BE49-F238E27FC236}">
                  <a16:creationId xmlns:a16="http://schemas.microsoft.com/office/drawing/2014/main" id="{BD12CB49-B87B-63AB-4A4F-40AF060297E2}"/>
                </a:ext>
              </a:extLst>
            </p:cNvPr>
            <p:cNvSpPr/>
            <p:nvPr/>
          </p:nvSpPr>
          <p:spPr>
            <a:xfrm>
              <a:off x="6268073" y="3144483"/>
              <a:ext cx="1647690" cy="688658"/>
            </a:xfrm>
            <a:prstGeom prst="roundRect">
              <a:avLst/>
            </a:prstGeom>
            <a:solidFill>
              <a:srgbClr val="CDD4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 anchorCtr="0"/>
            <a:lstStyle/>
            <a:p>
              <a:pPr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Segoe UI" panose="020B0502040204020203" pitchFamily="34" charset="0"/>
                </a:rPr>
                <a:t>SDLC</a:t>
              </a:r>
              <a:endParaRPr kumimoji="0" lang="ru-RU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Pentagon 6">
              <a:extLst>
                <a:ext uri="{FF2B5EF4-FFF2-40B4-BE49-F238E27FC236}">
                  <a16:creationId xmlns:a16="http://schemas.microsoft.com/office/drawing/2014/main" id="{F747C040-0F10-4578-7329-50BF21FFD50C}"/>
                </a:ext>
              </a:extLst>
            </p:cNvPr>
            <p:cNvSpPr/>
            <p:nvPr/>
          </p:nvSpPr>
          <p:spPr>
            <a:xfrm>
              <a:off x="8245111" y="3144483"/>
              <a:ext cx="1647690" cy="688658"/>
            </a:xfrm>
            <a:prstGeom prst="roundRect">
              <a:avLst/>
            </a:prstGeom>
            <a:solidFill>
              <a:srgbClr val="CDD4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 anchorCtr="0"/>
            <a:lstStyle/>
            <a:p>
              <a:pPr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Segoe UI" panose="020B0502040204020203" pitchFamily="34" charset="0"/>
                </a:rPr>
                <a:t>Monitoring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Rectangle 32">
              <a:extLst>
                <a:ext uri="{FF2B5EF4-FFF2-40B4-BE49-F238E27FC236}">
                  <a16:creationId xmlns:a16="http://schemas.microsoft.com/office/drawing/2014/main" id="{E470AFE3-EFC8-7085-5DF3-64E6952310E6}"/>
                </a:ext>
              </a:extLst>
            </p:cNvPr>
            <p:cNvSpPr/>
            <p:nvPr/>
          </p:nvSpPr>
          <p:spPr>
            <a:xfrm>
              <a:off x="336390" y="4080295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Сервисный подход </a:t>
              </a:r>
              <a:br>
                <a:rPr kumimoji="0" lang="ru-RU" sz="105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ru-RU" sz="105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за пределами ИТ</a:t>
              </a:r>
              <a:endParaRPr kumimoji="0" lang="en-GB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Rectangle 32">
              <a:extLst>
                <a:ext uri="{FF2B5EF4-FFF2-40B4-BE49-F238E27FC236}">
                  <a16:creationId xmlns:a16="http://schemas.microsoft.com/office/drawing/2014/main" id="{C4B1F33D-4E4C-F798-4285-DC9EEBC852D9}"/>
                </a:ext>
              </a:extLst>
            </p:cNvPr>
            <p:cNvSpPr/>
            <p:nvPr/>
          </p:nvSpPr>
          <p:spPr>
            <a:xfrm>
              <a:off x="336390" y="4822788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dirty="0">
                  <a:latin typeface="+mj-lt"/>
                </a:rPr>
                <a:t>Объединенный центр обслуживания</a:t>
              </a:r>
              <a:endParaRPr kumimoji="0" lang="en-GB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Rectangle 32">
              <a:extLst>
                <a:ext uri="{FF2B5EF4-FFF2-40B4-BE49-F238E27FC236}">
                  <a16:creationId xmlns:a16="http://schemas.microsoft.com/office/drawing/2014/main" id="{538FF8BB-6274-08F7-20E1-88D6D249D96D}"/>
                </a:ext>
              </a:extLst>
            </p:cNvPr>
            <p:cNvSpPr/>
            <p:nvPr/>
          </p:nvSpPr>
          <p:spPr>
            <a:xfrm>
              <a:off x="336390" y="5565282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dirty="0">
                  <a:latin typeface="+mj-lt"/>
                </a:rPr>
                <a:t>«Госуслуги»</a:t>
              </a:r>
              <a:endParaRPr kumimoji="0" lang="en-GB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82E5B25C-407C-DC57-D4E9-E9522262A6F1}"/>
                </a:ext>
              </a:extLst>
            </p:cNvPr>
            <p:cNvSpPr/>
            <p:nvPr/>
          </p:nvSpPr>
          <p:spPr>
            <a:xfrm>
              <a:off x="2313618" y="4080295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Управление </a:t>
              </a:r>
              <a:br>
                <a:rPr kumimoji="0" lang="ru-RU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ru-RU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ИТ-активами</a:t>
              </a:r>
              <a:endParaRPr kumimoji="0" lang="en-GB" sz="105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" name="Rectangle 32">
              <a:extLst>
                <a:ext uri="{FF2B5EF4-FFF2-40B4-BE49-F238E27FC236}">
                  <a16:creationId xmlns:a16="http://schemas.microsoft.com/office/drawing/2014/main" id="{C36CF94A-303A-19E7-BA09-AB44FF265B93}"/>
                </a:ext>
              </a:extLst>
            </p:cNvPr>
            <p:cNvSpPr/>
            <p:nvPr/>
          </p:nvSpPr>
          <p:spPr>
            <a:xfrm>
              <a:off x="2313618" y="4822788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>
                  <a:latin typeface="+mj-lt"/>
                </a:rPr>
                <a:t>Учет и проведение инвентаризаций</a:t>
              </a:r>
              <a:endParaRPr kumimoji="0" lang="en-GB" sz="105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Rectangle 32">
              <a:extLst>
                <a:ext uri="{FF2B5EF4-FFF2-40B4-BE49-F238E27FC236}">
                  <a16:creationId xmlns:a16="http://schemas.microsoft.com/office/drawing/2014/main" id="{2D54612F-DE11-4195-7BC0-11BB8E86D34A}"/>
                </a:ext>
              </a:extLst>
            </p:cNvPr>
            <p:cNvSpPr/>
            <p:nvPr/>
          </p:nvSpPr>
          <p:spPr>
            <a:xfrm>
              <a:off x="2313618" y="5565282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>
                  <a:latin typeface="+mj-lt"/>
                </a:rPr>
                <a:t>Финансовый учет</a:t>
              </a:r>
              <a:br>
                <a:rPr lang="ru-RU" sz="1050">
                  <a:latin typeface="+mj-lt"/>
                </a:rPr>
              </a:br>
              <a:r>
                <a:rPr lang="ru-RU" sz="1050">
                  <a:latin typeface="+mj-lt"/>
                </a:rPr>
                <a:t>ИТ-активов</a:t>
              </a:r>
              <a:endParaRPr kumimoji="0" lang="en-GB" sz="105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2" name="Rectangle 32">
              <a:extLst>
                <a:ext uri="{FF2B5EF4-FFF2-40B4-BE49-F238E27FC236}">
                  <a16:creationId xmlns:a16="http://schemas.microsoft.com/office/drawing/2014/main" id="{B8E926CF-E7C0-E2A2-A100-34978850A262}"/>
                </a:ext>
              </a:extLst>
            </p:cNvPr>
            <p:cNvSpPr/>
            <p:nvPr/>
          </p:nvSpPr>
          <p:spPr>
            <a:xfrm>
              <a:off x="4291034" y="4080295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Управление лицензиями</a:t>
              </a:r>
              <a:endParaRPr kumimoji="0" lang="en-GB" sz="105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Rectangle 32">
              <a:extLst>
                <a:ext uri="{FF2B5EF4-FFF2-40B4-BE49-F238E27FC236}">
                  <a16:creationId xmlns:a16="http://schemas.microsoft.com/office/drawing/2014/main" id="{C98E23A0-CA8A-813D-837A-43717284B58A}"/>
                </a:ext>
              </a:extLst>
            </p:cNvPr>
            <p:cNvSpPr/>
            <p:nvPr/>
          </p:nvSpPr>
          <p:spPr>
            <a:xfrm>
              <a:off x="4291034" y="4822788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dirty="0">
                  <a:latin typeface="+mj-lt"/>
                </a:rPr>
                <a:t>Методология и системы Софтлайн</a:t>
              </a:r>
              <a:endParaRPr kumimoji="0" lang="en-GB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Rectangle 32">
              <a:extLst>
                <a:ext uri="{FF2B5EF4-FFF2-40B4-BE49-F238E27FC236}">
                  <a16:creationId xmlns:a16="http://schemas.microsoft.com/office/drawing/2014/main" id="{5BE212BB-268D-1582-0FDF-0BBB3159D5DF}"/>
                </a:ext>
              </a:extLst>
            </p:cNvPr>
            <p:cNvSpPr/>
            <p:nvPr/>
          </p:nvSpPr>
          <p:spPr>
            <a:xfrm>
              <a:off x="4291034" y="5565282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Каталог ПО</a:t>
              </a:r>
              <a:endParaRPr kumimoji="0" lang="en-GB" sz="105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5" name="Rectangle 32">
              <a:extLst>
                <a:ext uri="{FF2B5EF4-FFF2-40B4-BE49-F238E27FC236}">
                  <a16:creationId xmlns:a16="http://schemas.microsoft.com/office/drawing/2014/main" id="{B6B4EED9-3F2F-9A83-FCFD-846472BD4ACC}"/>
                </a:ext>
              </a:extLst>
            </p:cNvPr>
            <p:cNvSpPr/>
            <p:nvPr/>
          </p:nvSpPr>
          <p:spPr>
            <a:xfrm>
              <a:off x="6268073" y="4080295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Управление разработкой</a:t>
              </a:r>
              <a:endParaRPr kumimoji="0" lang="en-GB" sz="105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Rectangle 32">
              <a:extLst>
                <a:ext uri="{FF2B5EF4-FFF2-40B4-BE49-F238E27FC236}">
                  <a16:creationId xmlns:a16="http://schemas.microsoft.com/office/drawing/2014/main" id="{1FAC04B6-A161-9F3E-5AC8-1E33AF77C001}"/>
                </a:ext>
              </a:extLst>
            </p:cNvPr>
            <p:cNvSpPr/>
            <p:nvPr/>
          </p:nvSpPr>
          <p:spPr>
            <a:xfrm>
              <a:off x="6268073" y="4822788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>
                  <a:latin typeface="+mj-lt"/>
                </a:rPr>
                <a:t>Замещение </a:t>
              </a:r>
              <a:r>
                <a:rPr lang="en-US" sz="1050">
                  <a:latin typeface="+mj-lt"/>
                </a:rPr>
                <a:t>JIRA</a:t>
              </a:r>
              <a:endParaRPr kumimoji="0" lang="en-GB" sz="105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Rectangle 32">
              <a:extLst>
                <a:ext uri="{FF2B5EF4-FFF2-40B4-BE49-F238E27FC236}">
                  <a16:creationId xmlns:a16="http://schemas.microsoft.com/office/drawing/2014/main" id="{849A3129-135D-D713-641D-1D86CA5A93F5}"/>
                </a:ext>
              </a:extLst>
            </p:cNvPr>
            <p:cNvSpPr/>
            <p:nvPr/>
          </p:nvSpPr>
          <p:spPr>
            <a:xfrm>
              <a:off x="6268073" y="5565282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Поддержка </a:t>
              </a:r>
              <a:r>
                <a:rPr kumimoji="0" lang="en-US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JIRA</a:t>
              </a:r>
              <a:endParaRPr kumimoji="0" lang="en-GB" sz="105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88D83396-F91A-8E42-1AA8-99176D070314}"/>
                </a:ext>
              </a:extLst>
            </p:cNvPr>
            <p:cNvSpPr/>
            <p:nvPr/>
          </p:nvSpPr>
          <p:spPr>
            <a:xfrm>
              <a:off x="8245111" y="4080295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Мониторинг </a:t>
              </a:r>
              <a:br>
                <a:rPr kumimoji="0" lang="ru-RU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ru-RU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ИТ-инфраструктуры</a:t>
              </a:r>
              <a:endParaRPr kumimoji="0" lang="en-GB" sz="105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BB71532D-3970-1F84-BF9E-D7C12DFAF297}"/>
                </a:ext>
              </a:extLst>
            </p:cNvPr>
            <p:cNvSpPr/>
            <p:nvPr/>
          </p:nvSpPr>
          <p:spPr>
            <a:xfrm>
              <a:off x="8245111" y="4822788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Зонтичный мониторинг</a:t>
              </a:r>
              <a:endParaRPr kumimoji="0" lang="en-GB" sz="105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Rectangle 32">
              <a:extLst>
                <a:ext uri="{FF2B5EF4-FFF2-40B4-BE49-F238E27FC236}">
                  <a16:creationId xmlns:a16="http://schemas.microsoft.com/office/drawing/2014/main" id="{559D7F3A-BEB5-4BA2-FEDA-DF7DC939BFEB}"/>
                </a:ext>
              </a:extLst>
            </p:cNvPr>
            <p:cNvSpPr/>
            <p:nvPr/>
          </p:nvSpPr>
          <p:spPr>
            <a:xfrm>
              <a:off x="8245111" y="5565282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algn="ctr"/>
              <a:r>
                <a:rPr lang="ru-RU" sz="1050">
                  <a:latin typeface="+mj-lt"/>
                </a:rPr>
                <a:t>Управление и учет ЦОД</a:t>
              </a:r>
              <a:endParaRPr lang="en-GB" sz="1050">
                <a:latin typeface="+mj-lt"/>
              </a:endParaRPr>
            </a:p>
          </p:txBody>
        </p:sp>
        <p:sp>
          <p:nvSpPr>
            <p:cNvPr id="31" name="Pentagon 6">
              <a:extLst>
                <a:ext uri="{FF2B5EF4-FFF2-40B4-BE49-F238E27FC236}">
                  <a16:creationId xmlns:a16="http://schemas.microsoft.com/office/drawing/2014/main" id="{9F84147B-217D-4CA8-9362-24D3CFB33F78}"/>
                </a:ext>
              </a:extLst>
            </p:cNvPr>
            <p:cNvSpPr/>
            <p:nvPr/>
          </p:nvSpPr>
          <p:spPr>
            <a:xfrm>
              <a:off x="10209348" y="3144483"/>
              <a:ext cx="1647690" cy="688658"/>
            </a:xfrm>
            <a:prstGeom prst="roundRect">
              <a:avLst/>
            </a:prstGeom>
            <a:solidFill>
              <a:srgbClr val="CDD4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 anchorCtr="0"/>
            <a:lstStyle/>
            <a:p>
              <a:pPr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dirty="0">
                  <a:latin typeface="+mj-lt"/>
                  <a:ea typeface="Verdana" panose="020B0604030504040204" pitchFamily="34" charset="0"/>
                  <a:cs typeface="Segoe UI" panose="020B0502040204020203" pitchFamily="34" charset="0"/>
                </a:rPr>
                <a:t>HR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Rectangle 32">
              <a:extLst>
                <a:ext uri="{FF2B5EF4-FFF2-40B4-BE49-F238E27FC236}">
                  <a16:creationId xmlns:a16="http://schemas.microsoft.com/office/drawing/2014/main" id="{E28E2B81-A282-4FBD-B2FC-24ED15E4BE4F}"/>
                </a:ext>
              </a:extLst>
            </p:cNvPr>
            <p:cNvSpPr/>
            <p:nvPr/>
          </p:nvSpPr>
          <p:spPr>
            <a:xfrm>
              <a:off x="10209348" y="4080295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dirty="0">
                  <a:latin typeface="+mj-lt"/>
                </a:rPr>
                <a:t>Подбор, адаптация, обучение</a:t>
              </a:r>
              <a:endParaRPr kumimoji="0" lang="en-GB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B069CB-9843-4D82-9A23-D6422B8B906F}"/>
                </a:ext>
              </a:extLst>
            </p:cNvPr>
            <p:cNvSpPr/>
            <p:nvPr/>
          </p:nvSpPr>
          <p:spPr>
            <a:xfrm>
              <a:off x="10209348" y="4822788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dirty="0">
                  <a:latin typeface="+mj-lt"/>
                </a:rPr>
                <a:t>Управление и оценка </a:t>
              </a:r>
              <a:endParaRPr kumimoji="0" lang="en-GB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tangle 32">
              <a:extLst>
                <a:ext uri="{FF2B5EF4-FFF2-40B4-BE49-F238E27FC236}">
                  <a16:creationId xmlns:a16="http://schemas.microsoft.com/office/drawing/2014/main" id="{85CDB47D-3D7C-4F0D-93B4-69C24E73D971}"/>
                </a:ext>
              </a:extLst>
            </p:cNvPr>
            <p:cNvSpPr/>
            <p:nvPr/>
          </p:nvSpPr>
          <p:spPr>
            <a:xfrm>
              <a:off x="10209348" y="5565282"/>
              <a:ext cx="1647690" cy="495340"/>
            </a:xfrm>
            <a:prstGeom prst="roundRect">
              <a:avLst/>
            </a:prstGeom>
            <a:solidFill>
              <a:srgbClr val="F0F2F6"/>
            </a:solidFill>
            <a:ln>
              <a:noFill/>
            </a:ln>
          </p:spPr>
          <p:txBody>
            <a:bodyPr wrap="square" lIns="46800" tIns="46800" rIns="46800" bIns="46800" rtlCol="0" anchor="ctr"/>
            <a:lstStyle/>
            <a:p>
              <a:pPr algn="ctr"/>
              <a:r>
                <a:rPr lang="ru-RU" sz="1050" dirty="0">
                  <a:latin typeface="+mj-lt"/>
                </a:rPr>
                <a:t>КЭДО</a:t>
              </a:r>
              <a:endParaRPr lang="en-GB" sz="105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290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404EC-F11A-45A8-AC8E-BC3FDBF5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>
                <a:effectLst/>
              </a:rPr>
              <a:t>Платформы</a:t>
            </a:r>
          </a:p>
        </p:txBody>
      </p:sp>
    </p:spTree>
    <p:extLst>
      <p:ext uri="{BB962C8B-B14F-4D97-AF65-F5344CB8AC3E}">
        <p14:creationId xmlns:p14="http://schemas.microsoft.com/office/powerpoint/2010/main" val="259854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Naumen">
            <a:extLst>
              <a:ext uri="{FF2B5EF4-FFF2-40B4-BE49-F238E27FC236}">
                <a16:creationId xmlns:a16="http://schemas.microsoft.com/office/drawing/2014/main" id="{AD639487-9452-4538-B850-C39A797C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74" y="845120"/>
            <a:ext cx="4127218" cy="274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SimpleOne">
            <a:extLst>
              <a:ext uri="{FF2B5EF4-FFF2-40B4-BE49-F238E27FC236}">
                <a16:creationId xmlns:a16="http://schemas.microsoft.com/office/drawing/2014/main" id="{E9CC59C7-7CED-4B9A-8E17-AE11AFEB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366" y="741765"/>
            <a:ext cx="4437477" cy="295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Altevics —ITSM и ESM-система от соавторов ITIL 4">
            <a:extLst>
              <a:ext uri="{FF2B5EF4-FFF2-40B4-BE49-F238E27FC236}">
                <a16:creationId xmlns:a16="http://schemas.microsoft.com/office/drawing/2014/main" id="{4A70FFA4-48C1-4F4D-B527-9731AD6E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22" y="4044206"/>
            <a:ext cx="3710703" cy="10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9E72978-E0BB-423F-AA60-3C0636354E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7782" y="4044206"/>
            <a:ext cx="3233402" cy="1261814"/>
          </a:xfrm>
          <a:prstGeom prst="rect">
            <a:avLst/>
          </a:prstGeom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F3AC1CD1-23DB-45BD-8894-8519DFD0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621353" cy="1182547"/>
          </a:xfrm>
        </p:spPr>
        <p:txBody>
          <a:bodyPr/>
          <a:lstStyle/>
          <a:p>
            <a:r>
              <a:rPr lang="ru-RU" dirty="0"/>
              <a:t>Наши партнеры</a:t>
            </a:r>
          </a:p>
        </p:txBody>
      </p:sp>
    </p:spTree>
    <p:extLst>
      <p:ext uri="{BB962C8B-B14F-4D97-AF65-F5344CB8AC3E}">
        <p14:creationId xmlns:p14="http://schemas.microsoft.com/office/powerpoint/2010/main" val="3981519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6A96AE6-922B-476A-BD5E-CDB317004545}"/>
              </a:ext>
            </a:extLst>
          </p:cNvPr>
          <p:cNvSpPr/>
          <p:nvPr/>
        </p:nvSpPr>
        <p:spPr>
          <a:xfrm>
            <a:off x="6095999" y="1228115"/>
            <a:ext cx="5761037" cy="5002828"/>
          </a:xfrm>
          <a:prstGeom prst="roundRect">
            <a:avLst>
              <a:gd name="adj" fmla="val 31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4B96AF3-826A-4C13-B6C1-918623685DF8}"/>
              </a:ext>
            </a:extLst>
          </p:cNvPr>
          <p:cNvSpPr/>
          <p:nvPr/>
        </p:nvSpPr>
        <p:spPr>
          <a:xfrm>
            <a:off x="334963" y="4177840"/>
            <a:ext cx="5460442" cy="2059448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D8A29FA-0743-442C-ABF0-431AC4C11A00}"/>
              </a:ext>
            </a:extLst>
          </p:cNvPr>
          <p:cNvSpPr/>
          <p:nvPr/>
        </p:nvSpPr>
        <p:spPr>
          <a:xfrm>
            <a:off x="334963" y="1228115"/>
            <a:ext cx="5460442" cy="2673256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429EE8-6E29-4653-ACF0-963C8088A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4" y="392120"/>
            <a:ext cx="6934237" cy="559526"/>
          </a:xfrm>
        </p:spPr>
        <p:txBody>
          <a:bodyPr/>
          <a:lstStyle/>
          <a:p>
            <a:r>
              <a:rPr lang="en-US" dirty="0" err="1"/>
              <a:t>Naumen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C95E1E-8F33-4596-8FBB-EE0F0D6AD99B}"/>
              </a:ext>
            </a:extLst>
          </p:cNvPr>
          <p:cNvSpPr/>
          <p:nvPr/>
        </p:nvSpPr>
        <p:spPr>
          <a:xfrm>
            <a:off x="487932" y="1892451"/>
            <a:ext cx="499378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Отечественный разработчик ПО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Segoe UI"/>
              </a:rPr>
              <a:t>2</a:t>
            </a:r>
            <a:r>
              <a:rPr lang="ru-RU" sz="1600" dirty="0">
                <a:cs typeface="Segoe UI"/>
              </a:rPr>
              <a:t>5</a:t>
            </a:r>
            <a:r>
              <a:rPr lang="en-US" sz="1600" dirty="0">
                <a:cs typeface="Segoe UI"/>
              </a:rPr>
              <a:t> </a:t>
            </a:r>
            <a:r>
              <a:rPr lang="ru-RU" sz="1600" dirty="0">
                <a:cs typeface="Segoe UI"/>
              </a:rPr>
              <a:t>лет на рынке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Экосистема продуктов на собственной платформе </a:t>
            </a:r>
            <a:r>
              <a:rPr lang="en-US" sz="1600" dirty="0" err="1">
                <a:cs typeface="Segoe UI"/>
              </a:rPr>
              <a:t>Naumen</a:t>
            </a:r>
            <a:r>
              <a:rPr lang="en-US" sz="1600" dirty="0">
                <a:cs typeface="Segoe UI"/>
              </a:rPr>
              <a:t> Service Management Platform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1200+ сотрудников</a:t>
            </a:r>
            <a:endParaRPr lang="en-US" sz="1600" dirty="0">
              <a:cs typeface="Segoe UI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F98742-BE6B-4337-9264-26E6A61E7242}"/>
              </a:ext>
            </a:extLst>
          </p:cNvPr>
          <p:cNvSpPr/>
          <p:nvPr/>
        </p:nvSpPr>
        <p:spPr>
          <a:xfrm>
            <a:off x="459302" y="4810532"/>
            <a:ext cx="4604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+mj-lt"/>
                <a:cs typeface="Segoe UI"/>
              </a:rPr>
              <a:t>Naumen</a:t>
            </a:r>
            <a:r>
              <a:rPr lang="en-US" sz="1600" b="1" dirty="0">
                <a:latin typeface="+mj-lt"/>
                <a:cs typeface="Segoe UI"/>
              </a:rPr>
              <a:t> Service Desk</a:t>
            </a:r>
            <a:r>
              <a:rPr lang="ru-RU" sz="1600" b="1" dirty="0">
                <a:latin typeface="+mj-lt"/>
                <a:cs typeface="Segoe UI"/>
              </a:rPr>
              <a:t> </a:t>
            </a:r>
            <a:r>
              <a:rPr lang="ru-RU" sz="1600" dirty="0">
                <a:cs typeface="Segoe UI"/>
              </a:rPr>
              <a:t>– </a:t>
            </a:r>
            <a:r>
              <a:rPr lang="en-US" sz="1600" dirty="0">
                <a:cs typeface="Segoe UI"/>
              </a:rPr>
              <a:t>ITSM-</a:t>
            </a:r>
            <a:r>
              <a:rPr lang="ru-RU" sz="1600" dirty="0">
                <a:cs typeface="Segoe UI"/>
              </a:rPr>
              <a:t>платформа </a:t>
            </a:r>
            <a:br>
              <a:rPr lang="en-US" sz="1600" dirty="0">
                <a:cs typeface="Segoe UI"/>
              </a:rPr>
            </a:br>
            <a:r>
              <a:rPr lang="ru-RU" sz="1600" dirty="0">
                <a:cs typeface="Segoe UI"/>
              </a:rPr>
              <a:t>для поддержки и автоматизации процессов</a:t>
            </a:r>
            <a:endParaRPr lang="en-US" sz="1600" dirty="0">
              <a:cs typeface="Segoe U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E0C340-8566-470D-8A23-F1A308803B41}"/>
              </a:ext>
            </a:extLst>
          </p:cNvPr>
          <p:cNvSpPr/>
          <p:nvPr/>
        </p:nvSpPr>
        <p:spPr>
          <a:xfrm>
            <a:off x="6260924" y="1905389"/>
            <a:ext cx="5310966" cy="4257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Naumen</a:t>
            </a:r>
            <a:r>
              <a:rPr lang="en-US" sz="1600" dirty="0">
                <a:latin typeface="+mj-lt"/>
                <a:cs typeface="Segoe UI"/>
              </a:rPr>
              <a:t> ITAM </a:t>
            </a:r>
            <a:r>
              <a:rPr lang="en-US" sz="1600" dirty="0">
                <a:cs typeface="Segoe UI"/>
              </a:rPr>
              <a:t>– </a:t>
            </a:r>
            <a:r>
              <a:rPr lang="ru-RU" sz="1600" dirty="0">
                <a:cs typeface="Segoe UI"/>
              </a:rPr>
              <a:t>учет аппаратного и программного обеспечения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Naumen</a:t>
            </a:r>
            <a:r>
              <a:rPr lang="en-US" sz="1600" dirty="0">
                <a:latin typeface="+mj-lt"/>
                <a:cs typeface="Segoe UI"/>
              </a:rPr>
              <a:t> Contact Center </a:t>
            </a:r>
            <a:r>
              <a:rPr lang="en-US" sz="1600" dirty="0">
                <a:cs typeface="Segoe UI"/>
              </a:rPr>
              <a:t>– </a:t>
            </a:r>
            <a:r>
              <a:rPr lang="ru-RU" sz="1600" dirty="0" err="1">
                <a:cs typeface="Segoe UI"/>
              </a:rPr>
              <a:t>омниканальная</a:t>
            </a:r>
            <a:r>
              <a:rPr lang="ru-RU" sz="1600" dirty="0">
                <a:cs typeface="Segoe UI"/>
              </a:rPr>
              <a:t> платформа для контакт-центра</a:t>
            </a:r>
            <a:endParaRPr lang="en-US" sz="1600" dirty="0">
              <a:cs typeface="Segoe UI"/>
            </a:endParaRP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Naumen</a:t>
            </a:r>
            <a:r>
              <a:rPr lang="en-US" sz="1600" dirty="0">
                <a:latin typeface="+mj-lt"/>
              </a:rPr>
              <a:t> Erudite </a:t>
            </a:r>
            <a:r>
              <a:rPr lang="en-US" sz="1600" dirty="0"/>
              <a:t>– AI</a:t>
            </a:r>
            <a:r>
              <a:rPr lang="ru-RU" sz="1600" dirty="0"/>
              <a:t>-платформа для создания голосовых и чат-ботов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Naumen</a:t>
            </a:r>
            <a:r>
              <a:rPr lang="en-US" sz="1600" dirty="0">
                <a:latin typeface="+mj-lt"/>
                <a:cs typeface="Segoe UI"/>
              </a:rPr>
              <a:t> Knowledge Management System </a:t>
            </a:r>
            <a:r>
              <a:rPr lang="en-US" sz="1600" dirty="0">
                <a:cs typeface="Segoe UI"/>
              </a:rPr>
              <a:t>– c</a:t>
            </a:r>
            <a:r>
              <a:rPr lang="ru-RU" sz="1600" dirty="0" err="1">
                <a:cs typeface="Segoe UI"/>
              </a:rPr>
              <a:t>истема</a:t>
            </a:r>
            <a:r>
              <a:rPr lang="ru-RU" sz="1600" dirty="0">
                <a:cs typeface="Segoe UI"/>
              </a:rPr>
              <a:t> управления знаниями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Naumen</a:t>
            </a:r>
            <a:r>
              <a:rPr lang="en-US" sz="1600" dirty="0">
                <a:latin typeface="+mj-lt"/>
                <a:cs typeface="Segoe UI"/>
              </a:rPr>
              <a:t> Project Ruler </a:t>
            </a:r>
            <a:r>
              <a:rPr lang="en-US" sz="1600" dirty="0">
                <a:cs typeface="Segoe UI"/>
              </a:rPr>
              <a:t>– </a:t>
            </a:r>
            <a:r>
              <a:rPr lang="ru-RU" sz="1600" dirty="0">
                <a:cs typeface="Segoe UI"/>
              </a:rPr>
              <a:t>эффективная автоматизация проектного управления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Naumen</a:t>
            </a:r>
            <a:r>
              <a:rPr lang="en-US" sz="1600" dirty="0">
                <a:latin typeface="+mj-lt"/>
                <a:cs typeface="Segoe UI"/>
              </a:rPr>
              <a:t> Inventory </a:t>
            </a:r>
            <a:r>
              <a:rPr lang="en-US" sz="1600" dirty="0">
                <a:cs typeface="Segoe UI"/>
              </a:rPr>
              <a:t>– </a:t>
            </a:r>
            <a:r>
              <a:rPr lang="ru-RU" sz="1600" dirty="0">
                <a:cs typeface="Segoe UI"/>
              </a:rPr>
              <a:t>учет инфраструктуры</a:t>
            </a:r>
            <a:endParaRPr lang="en-US" sz="1600" dirty="0">
              <a:cs typeface="Segoe UI"/>
            </a:endParaRP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Naumen</a:t>
            </a:r>
            <a:r>
              <a:rPr lang="en-US" sz="1600" dirty="0">
                <a:latin typeface="+mj-lt"/>
                <a:cs typeface="Segoe UI"/>
              </a:rPr>
              <a:t> Business Service Monitoring </a:t>
            </a:r>
            <a:r>
              <a:rPr lang="en-US" sz="1600" dirty="0">
                <a:cs typeface="Segoe UI"/>
              </a:rPr>
              <a:t>– </a:t>
            </a:r>
            <a:r>
              <a:rPr lang="ru-RU" sz="1600" dirty="0">
                <a:cs typeface="Segoe UI"/>
              </a:rPr>
              <a:t>интеллектуальный мониторинг</a:t>
            </a:r>
          </a:p>
          <a:p>
            <a:pPr marL="466725" lvl="1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600" dirty="0">
              <a:cs typeface="Segoe U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D1768D-9D59-4898-9F43-E913702E6253}"/>
              </a:ext>
            </a:extLst>
          </p:cNvPr>
          <p:cNvSpPr/>
          <p:nvPr/>
        </p:nvSpPr>
        <p:spPr>
          <a:xfrm>
            <a:off x="487932" y="1360228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Вендор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70308AD-28F0-4862-8A49-5B17F20706FA}"/>
              </a:ext>
            </a:extLst>
          </p:cNvPr>
          <p:cNvSpPr/>
          <p:nvPr/>
        </p:nvSpPr>
        <p:spPr>
          <a:xfrm>
            <a:off x="459302" y="4294131"/>
            <a:ext cx="1291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Решение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80A2BBE-CF8A-4ABD-B96B-4C336B350CE1}"/>
              </a:ext>
            </a:extLst>
          </p:cNvPr>
          <p:cNvSpPr/>
          <p:nvPr/>
        </p:nvSpPr>
        <p:spPr>
          <a:xfrm>
            <a:off x="6260924" y="1360228"/>
            <a:ext cx="4165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Дополнительные возможности</a:t>
            </a:r>
          </a:p>
        </p:txBody>
      </p:sp>
      <p:pic>
        <p:nvPicPr>
          <p:cNvPr id="3" name="Picture 2" descr="Naumen">
            <a:extLst>
              <a:ext uri="{FF2B5EF4-FFF2-40B4-BE49-F238E27FC236}">
                <a16:creationId xmlns:a16="http://schemas.microsoft.com/office/drawing/2014/main" id="{1D6AFCCD-DD49-E9B0-CB2B-62BFEE1F8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3" b="39990"/>
          <a:stretch>
            <a:fillRect/>
          </a:stretch>
        </p:blipFill>
        <p:spPr bwMode="auto">
          <a:xfrm>
            <a:off x="10001382" y="595732"/>
            <a:ext cx="1880881" cy="26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42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7AA8DC4-740A-40C1-AD2D-503F48CD5C60}"/>
              </a:ext>
            </a:extLst>
          </p:cNvPr>
          <p:cNvSpPr/>
          <p:nvPr/>
        </p:nvSpPr>
        <p:spPr>
          <a:xfrm>
            <a:off x="6095999" y="1228115"/>
            <a:ext cx="5761037" cy="5002828"/>
          </a:xfrm>
          <a:prstGeom prst="roundRect">
            <a:avLst>
              <a:gd name="adj" fmla="val 31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3B36C2B-E003-40B6-98F8-46E7746892E0}"/>
              </a:ext>
            </a:extLst>
          </p:cNvPr>
          <p:cNvSpPr/>
          <p:nvPr/>
        </p:nvSpPr>
        <p:spPr>
          <a:xfrm>
            <a:off x="334963" y="4177840"/>
            <a:ext cx="5460442" cy="2059448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26360D6-DB97-4F22-9136-93A0E3D61B21}"/>
              </a:ext>
            </a:extLst>
          </p:cNvPr>
          <p:cNvSpPr/>
          <p:nvPr/>
        </p:nvSpPr>
        <p:spPr>
          <a:xfrm>
            <a:off x="334963" y="1228115"/>
            <a:ext cx="5460442" cy="2673256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9F7D2E1-F0FE-4A26-A9B1-90EC2CD70112}"/>
              </a:ext>
            </a:extLst>
          </p:cNvPr>
          <p:cNvSpPr/>
          <p:nvPr/>
        </p:nvSpPr>
        <p:spPr>
          <a:xfrm>
            <a:off x="487932" y="1360228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Вендор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7549F4-FEE8-4910-B0DD-4C1ED900A1BA}"/>
              </a:ext>
            </a:extLst>
          </p:cNvPr>
          <p:cNvSpPr/>
          <p:nvPr/>
        </p:nvSpPr>
        <p:spPr>
          <a:xfrm>
            <a:off x="459302" y="4294131"/>
            <a:ext cx="1291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Решение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601FF3F-F406-43E1-B190-AAFC00451DA5}"/>
              </a:ext>
            </a:extLst>
          </p:cNvPr>
          <p:cNvSpPr/>
          <p:nvPr/>
        </p:nvSpPr>
        <p:spPr>
          <a:xfrm>
            <a:off x="6260924" y="1360228"/>
            <a:ext cx="4165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Дополнительные возможности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429EE8-6E29-4653-ACF0-963C8088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SimpleOne</a:t>
            </a:r>
            <a:endParaRPr lang="ru-RU" dirty="0"/>
          </a:p>
        </p:txBody>
      </p:sp>
      <p:pic>
        <p:nvPicPr>
          <p:cNvPr id="6" name="Picture 4" descr="SimpleOne">
            <a:extLst>
              <a:ext uri="{FF2B5EF4-FFF2-40B4-BE49-F238E27FC236}">
                <a16:creationId xmlns:a16="http://schemas.microsoft.com/office/drawing/2014/main" id="{8EA4332F-D0E9-4892-B08C-B403561F0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3" r="1812" b="33557"/>
          <a:stretch/>
        </p:blipFill>
        <p:spPr bwMode="auto">
          <a:xfrm>
            <a:off x="9964315" y="523416"/>
            <a:ext cx="1911642" cy="4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C95E1E-8F33-4596-8FBB-EE0F0D6AD99B}"/>
              </a:ext>
            </a:extLst>
          </p:cNvPr>
          <p:cNvSpPr/>
          <p:nvPr/>
        </p:nvSpPr>
        <p:spPr>
          <a:xfrm>
            <a:off x="487932" y="1889561"/>
            <a:ext cx="53388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Отечественный разработчик ПО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7 лет на рынке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Собственная платформа с широкими возможностями по настройке и большим количеством </a:t>
            </a:r>
            <a:r>
              <a:rPr lang="en-US" sz="1600" dirty="0">
                <a:cs typeface="Segoe UI"/>
              </a:rPr>
              <a:t>no-code</a:t>
            </a:r>
            <a:r>
              <a:rPr lang="ru-RU" sz="1600" dirty="0">
                <a:cs typeface="Segoe UI"/>
              </a:rPr>
              <a:t> инструментов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130+ сотрудников</a:t>
            </a:r>
            <a:endParaRPr lang="en-US" sz="1600" dirty="0">
              <a:cs typeface="Segoe UI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F98742-BE6B-4337-9264-26E6A61E7242}"/>
              </a:ext>
            </a:extLst>
          </p:cNvPr>
          <p:cNvSpPr/>
          <p:nvPr/>
        </p:nvSpPr>
        <p:spPr>
          <a:xfrm>
            <a:off x="459302" y="4810532"/>
            <a:ext cx="4703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SimpleOne</a:t>
            </a:r>
            <a:r>
              <a:rPr lang="en-US" sz="1600" dirty="0">
                <a:latin typeface="+mj-lt"/>
                <a:cs typeface="Segoe UI"/>
              </a:rPr>
              <a:t> ITSM </a:t>
            </a:r>
            <a:r>
              <a:rPr lang="en-US" sz="1600" dirty="0">
                <a:cs typeface="Segoe UI"/>
              </a:rPr>
              <a:t>– </a:t>
            </a:r>
            <a:r>
              <a:rPr lang="ru-RU" sz="1600" dirty="0">
                <a:cs typeface="Segoe UI"/>
              </a:rPr>
              <a:t>система автоматизации ИТ-процессов в соответствии с лучшими практиками </a:t>
            </a:r>
            <a:r>
              <a:rPr lang="en-US" sz="1600" dirty="0">
                <a:cs typeface="Segoe UI"/>
              </a:rPr>
              <a:t>ITIL</a:t>
            </a:r>
            <a:endParaRPr lang="ru-RU" sz="1600" dirty="0">
              <a:cs typeface="Segoe U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E0C340-8566-470D-8A23-F1A308803B41}"/>
              </a:ext>
            </a:extLst>
          </p:cNvPr>
          <p:cNvSpPr/>
          <p:nvPr/>
        </p:nvSpPr>
        <p:spPr>
          <a:xfrm>
            <a:off x="6260924" y="1889561"/>
            <a:ext cx="53614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SimpleOne</a:t>
            </a:r>
            <a:r>
              <a:rPr lang="en-US" sz="1600" dirty="0">
                <a:latin typeface="+mj-lt"/>
                <a:cs typeface="Segoe UI"/>
              </a:rPr>
              <a:t> ITAM </a:t>
            </a:r>
            <a:r>
              <a:rPr lang="en-US" sz="1600" dirty="0">
                <a:cs typeface="Segoe UI"/>
              </a:rPr>
              <a:t>– </a:t>
            </a:r>
            <a:r>
              <a:rPr lang="ru-RU" sz="1600" dirty="0">
                <a:cs typeface="Segoe UI"/>
              </a:rPr>
              <a:t>учет и работа с ИТ-активами компании, создание отчетов и контроль расходов на ИТ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SimpleOne</a:t>
            </a:r>
            <a:r>
              <a:rPr lang="en-US" sz="1600" dirty="0">
                <a:latin typeface="+mj-lt"/>
                <a:cs typeface="Segoe UI"/>
              </a:rPr>
              <a:t> SDLC </a:t>
            </a:r>
            <a:r>
              <a:rPr lang="en-US" sz="1600" dirty="0">
                <a:cs typeface="Segoe UI"/>
              </a:rPr>
              <a:t>– </a:t>
            </a:r>
            <a:r>
              <a:rPr lang="ru-RU" sz="1600" dirty="0">
                <a:cs typeface="Segoe UI"/>
              </a:rPr>
              <a:t>система управления разработкой программных продуктов и решений на основе гибких методологий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SimpleOne</a:t>
            </a:r>
            <a:r>
              <a:rPr lang="en-US" sz="1600" dirty="0">
                <a:latin typeface="+mj-lt"/>
                <a:cs typeface="Segoe UI"/>
              </a:rPr>
              <a:t> B2B CRM </a:t>
            </a:r>
            <a:r>
              <a:rPr lang="en-US" sz="1600" dirty="0">
                <a:cs typeface="Segoe UI"/>
              </a:rPr>
              <a:t>– </a:t>
            </a:r>
            <a:r>
              <a:rPr lang="ru-RU" sz="1600" dirty="0">
                <a:cs typeface="Segoe UI"/>
              </a:rPr>
              <a:t>корпоративная </a:t>
            </a:r>
            <a:r>
              <a:rPr lang="en-US" sz="1600" dirty="0">
                <a:cs typeface="Segoe UI"/>
              </a:rPr>
              <a:t>CRM-</a:t>
            </a:r>
            <a:r>
              <a:rPr lang="ru-RU" sz="1600" dirty="0">
                <a:cs typeface="Segoe UI"/>
              </a:rPr>
              <a:t>система для оптимизации и управления корпоративными продажами и маркетингом в </a:t>
            </a:r>
            <a:r>
              <a:rPr lang="en-US" sz="1600" dirty="0">
                <a:cs typeface="Segoe UI"/>
              </a:rPr>
              <a:t>B2B-</a:t>
            </a:r>
            <a:r>
              <a:rPr lang="ru-RU" sz="1600" dirty="0">
                <a:cs typeface="Segoe UI"/>
              </a:rPr>
              <a:t>сегменте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SimpleOne</a:t>
            </a:r>
            <a:r>
              <a:rPr lang="en-US" sz="1600" dirty="0">
                <a:latin typeface="+mj-lt"/>
                <a:cs typeface="Segoe UI"/>
              </a:rPr>
              <a:t> HRMS </a:t>
            </a:r>
            <a:r>
              <a:rPr lang="en-US" sz="1600" dirty="0">
                <a:cs typeface="Segoe UI"/>
              </a:rPr>
              <a:t>– </a:t>
            </a:r>
            <a:r>
              <a:rPr lang="ru-RU" sz="1600" dirty="0">
                <a:cs typeface="Segoe UI"/>
              </a:rPr>
              <a:t>комплексная автоматизация </a:t>
            </a:r>
            <a:br>
              <a:rPr lang="en-US" sz="1600" dirty="0">
                <a:cs typeface="Segoe UI"/>
              </a:rPr>
            </a:br>
            <a:r>
              <a:rPr lang="en-US" sz="1600" dirty="0">
                <a:cs typeface="Segoe UI"/>
              </a:rPr>
              <a:t>HR-</a:t>
            </a:r>
            <a:r>
              <a:rPr lang="ru-RU" sz="1600" dirty="0">
                <a:cs typeface="Segoe UI"/>
              </a:rPr>
              <a:t>процессов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898712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2DC3E1F-1C5B-4F24-BB3E-0194799AD8F2}"/>
              </a:ext>
            </a:extLst>
          </p:cNvPr>
          <p:cNvSpPr/>
          <p:nvPr/>
        </p:nvSpPr>
        <p:spPr>
          <a:xfrm>
            <a:off x="6095999" y="1228115"/>
            <a:ext cx="5761037" cy="5002828"/>
          </a:xfrm>
          <a:prstGeom prst="roundRect">
            <a:avLst>
              <a:gd name="adj" fmla="val 31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35A2C1F-EE96-4105-AD5A-28F887BDA8DF}"/>
              </a:ext>
            </a:extLst>
          </p:cNvPr>
          <p:cNvSpPr/>
          <p:nvPr/>
        </p:nvSpPr>
        <p:spPr>
          <a:xfrm>
            <a:off x="334963" y="4177840"/>
            <a:ext cx="5460442" cy="2059448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64FDEDF-D908-4B4A-B754-2FA35B20BBD8}"/>
              </a:ext>
            </a:extLst>
          </p:cNvPr>
          <p:cNvSpPr/>
          <p:nvPr/>
        </p:nvSpPr>
        <p:spPr>
          <a:xfrm>
            <a:off x="334963" y="1228115"/>
            <a:ext cx="5460442" cy="2673256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4F0B407-BA43-459D-B92C-7B4ED105191B}"/>
              </a:ext>
            </a:extLst>
          </p:cNvPr>
          <p:cNvSpPr/>
          <p:nvPr/>
        </p:nvSpPr>
        <p:spPr>
          <a:xfrm>
            <a:off x="487932" y="1360228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Вендор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8C1F30E-2787-4F6A-9253-2D84C733B3D3}"/>
              </a:ext>
            </a:extLst>
          </p:cNvPr>
          <p:cNvSpPr/>
          <p:nvPr/>
        </p:nvSpPr>
        <p:spPr>
          <a:xfrm>
            <a:off x="459302" y="4294131"/>
            <a:ext cx="1291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Решение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46833B9-CF2D-4715-9D3C-C5DFCD8B6D31}"/>
              </a:ext>
            </a:extLst>
          </p:cNvPr>
          <p:cNvSpPr/>
          <p:nvPr/>
        </p:nvSpPr>
        <p:spPr>
          <a:xfrm>
            <a:off x="6260924" y="1360228"/>
            <a:ext cx="4165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Дополнительные возможности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429EE8-6E29-4653-ACF0-963C8088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Altevics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C95E1E-8F33-4596-8FBB-EE0F0D6AD99B}"/>
              </a:ext>
            </a:extLst>
          </p:cNvPr>
          <p:cNvSpPr/>
          <p:nvPr/>
        </p:nvSpPr>
        <p:spPr>
          <a:xfrm>
            <a:off x="487932" y="1800973"/>
            <a:ext cx="5082069" cy="19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Отечественный разработчик ПО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Решение создано на платформе </a:t>
            </a:r>
            <a:r>
              <a:rPr lang="en-US" sz="1600" dirty="0" err="1">
                <a:cs typeface="Segoe UI"/>
              </a:rPr>
              <a:t>GreenData</a:t>
            </a:r>
            <a:r>
              <a:rPr lang="ru-RU" sz="1600" dirty="0">
                <a:cs typeface="Segoe UI"/>
              </a:rPr>
              <a:t> - </a:t>
            </a:r>
            <a:r>
              <a:rPr lang="en-US" sz="1600" dirty="0">
                <a:cs typeface="Segoe UI"/>
              </a:rPr>
              <a:t> </a:t>
            </a:r>
            <a:r>
              <a:rPr lang="ru-RU" sz="1600" dirty="0">
                <a:cs typeface="Segoe UI"/>
              </a:rPr>
              <a:t>один из лидеров российского рынка </a:t>
            </a:r>
            <a:r>
              <a:rPr lang="en-US" sz="1600" dirty="0">
                <a:cs typeface="Segoe UI"/>
              </a:rPr>
              <a:t>low-code</a:t>
            </a:r>
            <a:r>
              <a:rPr lang="ru-RU" sz="1600" dirty="0">
                <a:cs typeface="Segoe UI"/>
              </a:rPr>
              <a:t> платформ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Методология разработана </a:t>
            </a:r>
            <a:r>
              <a:rPr lang="en-US" sz="1600" dirty="0" err="1">
                <a:cs typeface="Segoe UI"/>
              </a:rPr>
              <a:t>Cleverics</a:t>
            </a:r>
            <a:r>
              <a:rPr lang="en-US" sz="1600" dirty="0">
                <a:cs typeface="Segoe UI"/>
              </a:rPr>
              <a:t> – </a:t>
            </a:r>
            <a:r>
              <a:rPr lang="ru-RU" sz="1600" dirty="0">
                <a:cs typeface="Segoe UI"/>
              </a:rPr>
              <a:t>единственная российская компания, которая участвует в разработке </a:t>
            </a:r>
            <a:r>
              <a:rPr lang="en-US" sz="1600" dirty="0">
                <a:cs typeface="Segoe UI"/>
              </a:rPr>
              <a:t>ITIL 4</a:t>
            </a:r>
            <a:r>
              <a:rPr lang="ru-RU" sz="1600" dirty="0">
                <a:cs typeface="Segoe UI"/>
              </a:rPr>
              <a:t> в роли авторов</a:t>
            </a:r>
            <a:endParaRPr lang="en-US" sz="1600" dirty="0">
              <a:cs typeface="Segoe UI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F98742-BE6B-4337-9264-26E6A61E7242}"/>
              </a:ext>
            </a:extLst>
          </p:cNvPr>
          <p:cNvSpPr/>
          <p:nvPr/>
        </p:nvSpPr>
        <p:spPr>
          <a:xfrm>
            <a:off x="459302" y="4810532"/>
            <a:ext cx="4913586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Segoe UI"/>
              </a:rPr>
              <a:t>Altevics</a:t>
            </a:r>
            <a:r>
              <a:rPr lang="en-US" sz="1600" dirty="0">
                <a:cs typeface="Segoe UI"/>
              </a:rPr>
              <a:t> - </a:t>
            </a:r>
            <a:r>
              <a:rPr lang="ru-RU" sz="1600" dirty="0">
                <a:cs typeface="Segoe UI"/>
              </a:rPr>
              <a:t>современная ITSM и ESM-система для автоматизации сервисных подразделений</a:t>
            </a:r>
          </a:p>
          <a:p>
            <a:pPr marL="466725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ru-RU" sz="1600" dirty="0">
              <a:cs typeface="Segoe U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E0C340-8566-470D-8A23-F1A308803B41}"/>
              </a:ext>
            </a:extLst>
          </p:cNvPr>
          <p:cNvSpPr/>
          <p:nvPr/>
        </p:nvSpPr>
        <p:spPr>
          <a:xfrm>
            <a:off x="6260924" y="1873341"/>
            <a:ext cx="51343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ИТ-активами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программными активами (</a:t>
            </a:r>
            <a:r>
              <a:rPr lang="en-US" sz="1600" dirty="0">
                <a:cs typeface="Segoe UI"/>
              </a:rPr>
              <a:t>SAM)</a:t>
            </a:r>
            <a:endParaRPr lang="ru-RU" sz="1600" dirty="0">
              <a:cs typeface="Segoe UI"/>
            </a:endParaRP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регламентными операциями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Учёт фактических трудозатрат</a:t>
            </a:r>
            <a:endParaRPr lang="ru-RU" sz="1600" dirty="0">
              <a:cs typeface="Segoe UI"/>
            </a:endParaRP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инфраструктурными инцидентами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Интеграция с мониторингом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Чат-бот в Телеграм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разработкой ПО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Встроенный универсальный мессенджер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cs typeface="Segoe UI"/>
              </a:rPr>
              <a:t>Автоклассификация</a:t>
            </a:r>
            <a:r>
              <a:rPr lang="ru-RU" sz="1600" dirty="0">
                <a:cs typeface="Segoe UI"/>
              </a:rPr>
              <a:t> входящих запросов (ML/AI)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Умный поиск по базе знаний (ML/AI)</a:t>
            </a:r>
          </a:p>
          <a:p>
            <a:pPr marL="466725" lvl="1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466725" lvl="1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ru-RU" sz="1600" dirty="0">
              <a:cs typeface="Segoe UI"/>
            </a:endParaRPr>
          </a:p>
        </p:txBody>
      </p:sp>
      <p:pic>
        <p:nvPicPr>
          <p:cNvPr id="3" name="Picture 6" descr="Altevics —ITSM и ESM-система от соавторов ITIL 4">
            <a:extLst>
              <a:ext uri="{FF2B5EF4-FFF2-40B4-BE49-F238E27FC236}">
                <a16:creationId xmlns:a16="http://schemas.microsoft.com/office/drawing/2014/main" id="{A5B5980A-9BEB-F82D-0D13-5BCE1CB48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1" y="392120"/>
            <a:ext cx="1836738" cy="53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21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6FD67A6-C374-4FDE-842F-C6C11A61E0F0}"/>
              </a:ext>
            </a:extLst>
          </p:cNvPr>
          <p:cNvSpPr/>
          <p:nvPr/>
        </p:nvSpPr>
        <p:spPr>
          <a:xfrm>
            <a:off x="6095999" y="1228115"/>
            <a:ext cx="5761037" cy="5002828"/>
          </a:xfrm>
          <a:prstGeom prst="roundRect">
            <a:avLst>
              <a:gd name="adj" fmla="val 31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668531F-D5C4-4A6F-95B0-2FD70A84DC12}"/>
              </a:ext>
            </a:extLst>
          </p:cNvPr>
          <p:cNvSpPr/>
          <p:nvPr/>
        </p:nvSpPr>
        <p:spPr>
          <a:xfrm>
            <a:off x="334963" y="4177840"/>
            <a:ext cx="5460442" cy="2059448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4A99E3A-3D2C-4738-9CB4-8EDB9991A756}"/>
              </a:ext>
            </a:extLst>
          </p:cNvPr>
          <p:cNvSpPr/>
          <p:nvPr/>
        </p:nvSpPr>
        <p:spPr>
          <a:xfrm>
            <a:off x="334963" y="1228115"/>
            <a:ext cx="5460442" cy="2673256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2CEC937-4D52-437E-9573-D4465DBCD213}"/>
              </a:ext>
            </a:extLst>
          </p:cNvPr>
          <p:cNvSpPr/>
          <p:nvPr/>
        </p:nvSpPr>
        <p:spPr>
          <a:xfrm>
            <a:off x="487932" y="1360228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Вендор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FE88669-EA21-444A-A4D5-752E5AC37B83}"/>
              </a:ext>
            </a:extLst>
          </p:cNvPr>
          <p:cNvSpPr/>
          <p:nvPr/>
        </p:nvSpPr>
        <p:spPr>
          <a:xfrm>
            <a:off x="459302" y="4294131"/>
            <a:ext cx="1291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Решение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5BAA3A7-EBD9-487A-92A2-205137721D79}"/>
              </a:ext>
            </a:extLst>
          </p:cNvPr>
          <p:cNvSpPr/>
          <p:nvPr/>
        </p:nvSpPr>
        <p:spPr>
          <a:xfrm>
            <a:off x="6260924" y="1360228"/>
            <a:ext cx="4165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Дополнительные возможности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429EE8-6E29-4653-ACF0-963C8088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ITSM box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C95E1E-8F33-4596-8FBB-EE0F0D6AD99B}"/>
              </a:ext>
            </a:extLst>
          </p:cNvPr>
          <p:cNvSpPr/>
          <p:nvPr/>
        </p:nvSpPr>
        <p:spPr>
          <a:xfrm>
            <a:off x="485260" y="1811055"/>
            <a:ext cx="5042611" cy="19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Отечественный разработчик</a:t>
            </a:r>
            <a:r>
              <a:rPr lang="en-US" sz="1600" dirty="0">
                <a:cs typeface="Segoe UI"/>
              </a:rPr>
              <a:t> </a:t>
            </a:r>
            <a:r>
              <a:rPr lang="ru-RU" sz="1600" dirty="0">
                <a:cs typeface="Segoe UI"/>
              </a:rPr>
              <a:t>ПО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Решение создано на платформе </a:t>
            </a:r>
            <a:r>
              <a:rPr lang="en-US" sz="1600" dirty="0" err="1">
                <a:cs typeface="Segoe UI"/>
              </a:rPr>
              <a:t>BPMSoft</a:t>
            </a:r>
            <a:r>
              <a:rPr lang="ru-RU" sz="1600" dirty="0">
                <a:cs typeface="Segoe UI"/>
              </a:rPr>
              <a:t> </a:t>
            </a:r>
            <a:r>
              <a:rPr lang="en-US" sz="1600" dirty="0">
                <a:cs typeface="Segoe UI"/>
              </a:rPr>
              <a:t>– </a:t>
            </a:r>
            <a:br>
              <a:rPr lang="en-US" sz="1600" dirty="0">
                <a:cs typeface="Segoe UI"/>
              </a:rPr>
            </a:br>
            <a:r>
              <a:rPr lang="ru-RU" sz="1600" dirty="0">
                <a:cs typeface="Segoe UI"/>
              </a:rPr>
              <a:t>один из лидеров российского рынка </a:t>
            </a:r>
            <a:r>
              <a:rPr lang="en-US" sz="1600" dirty="0">
                <a:cs typeface="Segoe UI"/>
              </a:rPr>
              <a:t>low-code</a:t>
            </a:r>
            <a:r>
              <a:rPr lang="ru-RU" sz="1600" dirty="0">
                <a:cs typeface="Segoe UI"/>
              </a:rPr>
              <a:t> платформ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Методология разработана </a:t>
            </a:r>
            <a:r>
              <a:rPr lang="en-US" sz="1600" dirty="0">
                <a:cs typeface="Segoe UI"/>
              </a:rPr>
              <a:t>IT Expert – </a:t>
            </a:r>
            <a:r>
              <a:rPr lang="ru-RU" sz="1600" dirty="0">
                <a:cs typeface="Segoe UI"/>
              </a:rPr>
              <a:t>крупнейший в России центр подготовки специалистов по ITSM-практикам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F98742-BE6B-4337-9264-26E6A61E7242}"/>
              </a:ext>
            </a:extLst>
          </p:cNvPr>
          <p:cNvSpPr/>
          <p:nvPr/>
        </p:nvSpPr>
        <p:spPr>
          <a:xfrm>
            <a:off x="485260" y="4810532"/>
            <a:ext cx="4956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Segoe UI"/>
              </a:rPr>
              <a:t>ITSM box – </a:t>
            </a:r>
            <a:r>
              <a:rPr lang="ru-RU" sz="1600" dirty="0">
                <a:cs typeface="Segoe UI"/>
              </a:rPr>
              <a:t>платформа управления цифровыми услугами, включающие более 20 процессов управления с учётом рекомендаций ITIL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E0C340-8566-470D-8A23-F1A308803B41}"/>
              </a:ext>
            </a:extLst>
          </p:cNvPr>
          <p:cNvSpPr/>
          <p:nvPr/>
        </p:nvSpPr>
        <p:spPr>
          <a:xfrm>
            <a:off x="6260924" y="1888330"/>
            <a:ext cx="5159617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ИТ-активами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лицензиями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релизами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проектами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стоимостью услуг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персоналом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мощностями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доступностью</a:t>
            </a:r>
          </a:p>
          <a:p>
            <a:pPr marL="271463" lvl="1" indent="-27146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Segoe UI"/>
              </a:rPr>
              <a:t>Управление непрерывностью</a:t>
            </a:r>
          </a:p>
          <a:p>
            <a:pPr marL="466725" lvl="1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ru-RU" sz="1600" dirty="0">
              <a:cs typeface="Segoe UI"/>
            </a:endParaRPr>
          </a:p>
          <a:p>
            <a:pPr marL="466725" lvl="1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600" dirty="0">
              <a:cs typeface="Segoe U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C9821A-21AF-365F-997B-8A14B85C24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0300" y="339555"/>
            <a:ext cx="1860874" cy="72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17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404EC-F11A-45A8-AC8E-BC3FDBF5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>
                <a:effectLst/>
              </a:rPr>
              <a:t>Опыт </a:t>
            </a:r>
            <a:br>
              <a:rPr lang="ru-RU" sz="5400" dirty="0">
                <a:effectLst/>
              </a:rPr>
            </a:br>
            <a:r>
              <a:rPr lang="ru-RU" sz="5400" dirty="0">
                <a:effectLst/>
              </a:rPr>
              <a:t>Софтлайн</a:t>
            </a:r>
          </a:p>
        </p:txBody>
      </p:sp>
    </p:spTree>
    <p:extLst>
      <p:ext uri="{BB962C8B-B14F-4D97-AF65-F5344CB8AC3E}">
        <p14:creationId xmlns:p14="http://schemas.microsoft.com/office/powerpoint/2010/main" val="3716326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B57B305D-5AE8-4B74-ADED-D98CE9AFC45C}"/>
              </a:ext>
            </a:extLst>
          </p:cNvPr>
          <p:cNvSpPr/>
          <p:nvPr/>
        </p:nvSpPr>
        <p:spPr>
          <a:xfrm>
            <a:off x="334963" y="4863714"/>
            <a:ext cx="6933464" cy="1373574"/>
          </a:xfrm>
          <a:prstGeom prst="roundRect">
            <a:avLst>
              <a:gd name="adj" fmla="val 112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A83EA1E-ADFF-4ACC-88BA-95B535995052}"/>
              </a:ext>
            </a:extLst>
          </p:cNvPr>
          <p:cNvSpPr/>
          <p:nvPr/>
        </p:nvSpPr>
        <p:spPr>
          <a:xfrm>
            <a:off x="334962" y="2573203"/>
            <a:ext cx="6933464" cy="2104634"/>
          </a:xfrm>
          <a:prstGeom prst="roundRect">
            <a:avLst>
              <a:gd name="adj" fmla="val 84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33B80AB-09A0-4CE1-86BE-A6FAD5663664}"/>
              </a:ext>
            </a:extLst>
          </p:cNvPr>
          <p:cNvSpPr/>
          <p:nvPr/>
        </p:nvSpPr>
        <p:spPr>
          <a:xfrm>
            <a:off x="334962" y="1097280"/>
            <a:ext cx="6933464" cy="1278419"/>
          </a:xfrm>
          <a:prstGeom prst="roundRect">
            <a:avLst>
              <a:gd name="adj" fmla="val 132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E28094-3795-4A6B-8E8B-A040220772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614" r="49022"/>
          <a:stretch/>
        </p:blipFill>
        <p:spPr>
          <a:xfrm>
            <a:off x="7602551" y="617754"/>
            <a:ext cx="4254486" cy="5619534"/>
          </a:xfrm>
          <a:prstGeom prst="roundRect">
            <a:avLst>
              <a:gd name="adj" fmla="val 651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F3AC1CD1-23DB-45BD-8894-8519DFD0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32" y="396832"/>
            <a:ext cx="6933464" cy="563180"/>
          </a:xfrm>
        </p:spPr>
        <p:txBody>
          <a:bodyPr/>
          <a:lstStyle/>
          <a:p>
            <a:r>
              <a:rPr lang="ru-RU" dirty="0"/>
              <a:t>Балтика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BE69FD-97F6-4213-A7CB-A2EB9FC99587}"/>
              </a:ext>
            </a:extLst>
          </p:cNvPr>
          <p:cNvSpPr/>
          <p:nvPr/>
        </p:nvSpPr>
        <p:spPr>
          <a:xfrm>
            <a:off x="468260" y="1599186"/>
            <a:ext cx="5957765" cy="738664"/>
          </a:xfrm>
          <a:prstGeom prst="rect">
            <a:avLst/>
          </a:prstGeo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Разделение глобального и российского офисов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Создание единой системы управления сервисами в кратчайшие сроки </a:t>
            </a:r>
            <a:br>
              <a:rPr lang="en-US" sz="1200" dirty="0"/>
            </a:br>
            <a:r>
              <a:rPr lang="ru-RU" sz="1200" dirty="0"/>
              <a:t>и при ограниченном бюджете для более чем 1000 сотрудников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9608A36-F4AF-4168-8E28-F042B24B3B85}"/>
              </a:ext>
            </a:extLst>
          </p:cNvPr>
          <p:cNvSpPr/>
          <p:nvPr/>
        </p:nvSpPr>
        <p:spPr>
          <a:xfrm>
            <a:off x="458446" y="2972322"/>
            <a:ext cx="6396401" cy="1561941"/>
          </a:xfrm>
          <a:prstGeom prst="rect">
            <a:avLst/>
          </a:prstGeo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Заказчику предоставили на выбор несколько российских решений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Наиболее конкурентное предложение поступило от вендора </a:t>
            </a:r>
            <a:r>
              <a:rPr lang="en-US" sz="1200" dirty="0"/>
              <a:t>SimpleOne</a:t>
            </a:r>
            <a:endParaRPr lang="ru-RU" sz="12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Совместно с Заказчиком принято решение использовать программу «быстрый старт»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Внедрение платформы </a:t>
            </a:r>
            <a:r>
              <a:rPr lang="en-US" sz="1200" dirty="0"/>
              <a:t>SimpleOne</a:t>
            </a:r>
            <a:r>
              <a:rPr lang="ru-RU" sz="1200" dirty="0"/>
              <a:t> и реализация основных процессов управления ИТ</a:t>
            </a:r>
            <a:r>
              <a:rPr lang="en-US" sz="1200" dirty="0"/>
              <a:t>: </a:t>
            </a:r>
            <a:r>
              <a:rPr lang="ru-RU" sz="1200" dirty="0"/>
              <a:t>каталог ИТ-услуг, управление обращениями, управление инцидентами, управление стандартными запросами, управления конфигурациями (</a:t>
            </a:r>
            <a:r>
              <a:rPr lang="en-US" sz="1200" dirty="0"/>
              <a:t>CMDB)</a:t>
            </a:r>
            <a:endParaRPr lang="ru-RU" sz="12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Обучение персонала, после которого заказчик самостоятельно смог сопровождать систему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CC7FE32-A1E3-44B6-B571-49A8DD3660CC}"/>
              </a:ext>
            </a:extLst>
          </p:cNvPr>
          <p:cNvSpPr/>
          <p:nvPr/>
        </p:nvSpPr>
        <p:spPr>
          <a:xfrm>
            <a:off x="468260" y="5301620"/>
            <a:ext cx="6099677" cy="830997"/>
          </a:xfrm>
          <a:prstGeom prst="rect">
            <a:avLst/>
          </a:prstGeo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Выбрано решение, которое полностью закрывает потребности заказчика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Произведена оперативная замена системы управления сервисами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Платформа </a:t>
            </a:r>
            <a:r>
              <a:rPr lang="en-US" sz="1200" dirty="0"/>
              <a:t>SimpleOne </a:t>
            </a:r>
            <a:r>
              <a:rPr lang="ru-RU" sz="1200" dirty="0"/>
              <a:t>позволяет автоматизировать не только ИТ-процессы, </a:t>
            </a:r>
            <a:br>
              <a:rPr lang="en-US" sz="1200" dirty="0"/>
            </a:br>
            <a:r>
              <a:rPr lang="ru-RU" sz="1200" dirty="0"/>
              <a:t>но и закрывать сервисные задачи других подразделений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73F8E3F0-2896-4E68-8440-760B1A8212A2}"/>
              </a:ext>
            </a:extLst>
          </p:cNvPr>
          <p:cNvSpPr/>
          <p:nvPr/>
        </p:nvSpPr>
        <p:spPr>
          <a:xfrm>
            <a:off x="328657" y="4863714"/>
            <a:ext cx="1701942" cy="36933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970615B-999A-4E4D-AD24-2609A321B7F8}"/>
              </a:ext>
            </a:extLst>
          </p:cNvPr>
          <p:cNvSpPr/>
          <p:nvPr/>
        </p:nvSpPr>
        <p:spPr>
          <a:xfrm>
            <a:off x="328657" y="2572319"/>
            <a:ext cx="1701942" cy="36933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4ECDC3D2-CAA4-4315-AE4C-10D8BF888A83}"/>
              </a:ext>
            </a:extLst>
          </p:cNvPr>
          <p:cNvSpPr/>
          <p:nvPr/>
        </p:nvSpPr>
        <p:spPr>
          <a:xfrm>
            <a:off x="334963" y="1097280"/>
            <a:ext cx="1701942" cy="36933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7CF48C-D43B-4F30-9885-C89F21B2FB4B}"/>
              </a:ext>
            </a:extLst>
          </p:cNvPr>
          <p:cNvSpPr txBox="1"/>
          <p:nvPr/>
        </p:nvSpPr>
        <p:spPr>
          <a:xfrm>
            <a:off x="723115" y="2603892"/>
            <a:ext cx="12218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indent="0" algn="just">
              <a:buClr>
                <a:schemeClr val="accent6"/>
              </a:buClr>
              <a:buFont typeface="Arial" panose="020B0604020202020204" pitchFamily="34" charset="0"/>
              <a:buNone/>
              <a:defRPr b="0"/>
            </a:lvl1pPr>
            <a:lvl2pPr marL="466725" lvl="1" indent="-285750" algn="just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>
                <a:cs typeface="Segoe UI"/>
              </a:defRPr>
            </a:lvl2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+mj-lt"/>
              </a:rPr>
              <a:t>РЕШЕНИЕ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E7E86E-04E1-4DFA-BC01-4589305B9B65}"/>
              </a:ext>
            </a:extLst>
          </p:cNvPr>
          <p:cNvSpPr txBox="1"/>
          <p:nvPr/>
        </p:nvSpPr>
        <p:spPr>
          <a:xfrm>
            <a:off x="715204" y="4894491"/>
            <a:ext cx="13153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indent="0" algn="just">
              <a:buClr>
                <a:schemeClr val="accent6"/>
              </a:buClr>
              <a:buFont typeface="Arial" panose="020B0604020202020204" pitchFamily="34" charset="0"/>
              <a:buNone/>
              <a:defRPr b="0"/>
            </a:lvl1pPr>
            <a:lvl2pPr marL="466725" lvl="1" indent="-285750" algn="just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>
                <a:cs typeface="Segoe UI"/>
              </a:defRPr>
            </a:lvl2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+mj-lt"/>
              </a:rPr>
              <a:t>РЕЗУЛЬТАТЫ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2FBD70-243B-49DB-8B10-3DEE62DFC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260" y="1140482"/>
            <a:ext cx="261383" cy="2613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8DAA2BD-4D8C-4FA9-9621-AC010F6A1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955" y="4932030"/>
            <a:ext cx="232700" cy="2327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DA7484F-34C3-4A90-8816-5C33F5B79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2174" y="2622753"/>
            <a:ext cx="260941" cy="260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D4C3F-4BD0-4FE7-B4A8-5CB8D9CE85E6}"/>
              </a:ext>
            </a:extLst>
          </p:cNvPr>
          <p:cNvSpPr txBox="1"/>
          <p:nvPr/>
        </p:nvSpPr>
        <p:spPr>
          <a:xfrm>
            <a:off x="725753" y="1128090"/>
            <a:ext cx="907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+mj-lt"/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692960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7E4380E-DA05-4BFC-9767-007D4A04A4D8}"/>
              </a:ext>
            </a:extLst>
          </p:cNvPr>
          <p:cNvSpPr/>
          <p:nvPr/>
        </p:nvSpPr>
        <p:spPr>
          <a:xfrm>
            <a:off x="334963" y="4459464"/>
            <a:ext cx="6933464" cy="1462064"/>
          </a:xfrm>
          <a:prstGeom prst="roundRect">
            <a:avLst>
              <a:gd name="adj" fmla="val 112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940870C-B6A5-42DC-B726-270ECAD13848}"/>
              </a:ext>
            </a:extLst>
          </p:cNvPr>
          <p:cNvSpPr/>
          <p:nvPr/>
        </p:nvSpPr>
        <p:spPr>
          <a:xfrm>
            <a:off x="334962" y="2573203"/>
            <a:ext cx="6933464" cy="1651698"/>
          </a:xfrm>
          <a:prstGeom prst="roundRect">
            <a:avLst>
              <a:gd name="adj" fmla="val 84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6567701-75A4-4B02-A460-B36DEA8EE489}"/>
              </a:ext>
            </a:extLst>
          </p:cNvPr>
          <p:cNvSpPr/>
          <p:nvPr/>
        </p:nvSpPr>
        <p:spPr>
          <a:xfrm>
            <a:off x="334962" y="1097280"/>
            <a:ext cx="6933464" cy="1116199"/>
          </a:xfrm>
          <a:prstGeom prst="roundRect">
            <a:avLst>
              <a:gd name="adj" fmla="val 132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192D79A-6E65-45E9-BE9D-F41415A969A7}"/>
              </a:ext>
            </a:extLst>
          </p:cNvPr>
          <p:cNvSpPr/>
          <p:nvPr/>
        </p:nvSpPr>
        <p:spPr>
          <a:xfrm>
            <a:off x="334963" y="4459856"/>
            <a:ext cx="1701942" cy="36933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57EE80C-D9B3-4432-94B2-505B83DE0574}"/>
              </a:ext>
            </a:extLst>
          </p:cNvPr>
          <p:cNvSpPr/>
          <p:nvPr/>
        </p:nvSpPr>
        <p:spPr>
          <a:xfrm>
            <a:off x="334963" y="2561575"/>
            <a:ext cx="1701942" cy="36933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2A88046-769C-4A08-942F-821DA1947B56}"/>
              </a:ext>
            </a:extLst>
          </p:cNvPr>
          <p:cNvSpPr/>
          <p:nvPr/>
        </p:nvSpPr>
        <p:spPr>
          <a:xfrm>
            <a:off x="334963" y="1097280"/>
            <a:ext cx="1701942" cy="36933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1705BE-2386-429F-88EB-287C3F6CBB82}"/>
              </a:ext>
            </a:extLst>
          </p:cNvPr>
          <p:cNvSpPr txBox="1"/>
          <p:nvPr/>
        </p:nvSpPr>
        <p:spPr>
          <a:xfrm>
            <a:off x="729421" y="2593148"/>
            <a:ext cx="12218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indent="0" algn="just">
              <a:buClr>
                <a:schemeClr val="accent6"/>
              </a:buClr>
              <a:buFont typeface="Arial" panose="020B0604020202020204" pitchFamily="34" charset="0"/>
              <a:buNone/>
              <a:defRPr b="0"/>
            </a:lvl1pPr>
            <a:lvl2pPr marL="466725" lvl="1" indent="-285750" algn="just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>
                <a:cs typeface="Segoe UI"/>
              </a:defRPr>
            </a:lvl2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+mj-lt"/>
              </a:rPr>
              <a:t>РЕШЕНИЕ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ABEDD0-1272-436C-8687-1A06CF25109D}"/>
              </a:ext>
            </a:extLst>
          </p:cNvPr>
          <p:cNvSpPr txBox="1"/>
          <p:nvPr/>
        </p:nvSpPr>
        <p:spPr>
          <a:xfrm>
            <a:off x="721510" y="4490633"/>
            <a:ext cx="13153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indent="0" algn="just">
              <a:buClr>
                <a:schemeClr val="accent6"/>
              </a:buClr>
              <a:buFont typeface="Arial" panose="020B0604020202020204" pitchFamily="34" charset="0"/>
              <a:buNone/>
              <a:defRPr b="0"/>
            </a:lvl1pPr>
            <a:lvl2pPr marL="466725" lvl="1" indent="-285750" algn="just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>
                <a:cs typeface="Segoe UI"/>
              </a:defRPr>
            </a:lvl2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+mj-lt"/>
              </a:rPr>
              <a:t>РЕЗУЛЬТАТЫ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70D2ED5-432B-44E5-83F5-746D04913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260" y="1140482"/>
            <a:ext cx="261383" cy="2613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C724F82-02E1-4C57-8382-B810F1303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261" y="4528172"/>
            <a:ext cx="232700" cy="2327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AF36191-C3FA-412D-9153-0BF89C11B5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480" y="2612009"/>
            <a:ext cx="260941" cy="2609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E28094-3795-4A6B-8E8B-A040220772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/>
          <a:srcRect l="28719" r="28719"/>
          <a:stretch/>
        </p:blipFill>
        <p:spPr>
          <a:xfrm>
            <a:off x="7602552" y="619233"/>
            <a:ext cx="4254486" cy="5619534"/>
          </a:xfrm>
          <a:prstGeom prst="roundRect">
            <a:avLst>
              <a:gd name="adj" fmla="val 68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F3AC1CD1-23DB-45BD-8894-8519DFD0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4" y="392120"/>
            <a:ext cx="6934237" cy="500918"/>
          </a:xfrm>
        </p:spPr>
        <p:txBody>
          <a:bodyPr/>
          <a:lstStyle/>
          <a:p>
            <a:r>
              <a:rPr lang="en-US" dirty="0"/>
              <a:t>Softline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BE69FD-97F6-4213-A7CB-A2EB9FC99587}"/>
              </a:ext>
            </a:extLst>
          </p:cNvPr>
          <p:cNvSpPr/>
          <p:nvPr/>
        </p:nvSpPr>
        <p:spPr>
          <a:xfrm>
            <a:off x="468260" y="1574666"/>
            <a:ext cx="6359260" cy="492698"/>
          </a:xfrm>
          <a:prstGeom prst="rect">
            <a:avLst/>
          </a:prstGeo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Постоянно растущее количество клиентов с разными процессами и требованиями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Недостаточная гибкость текущей системы автоматизации процессов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9608A36-F4AF-4168-8E28-F042B24B3B85}"/>
              </a:ext>
            </a:extLst>
          </p:cNvPr>
          <p:cNvSpPr/>
          <p:nvPr/>
        </p:nvSpPr>
        <p:spPr>
          <a:xfrm>
            <a:off x="469030" y="3038216"/>
            <a:ext cx="6505635" cy="1109869"/>
          </a:xfrm>
          <a:prstGeom prst="rect">
            <a:avLst/>
          </a:prstGeo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Обзор рынка для поиска наиболее подходящего решения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Максимальная гибкость и простота в настройке функций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Затраты на содержание инфраструктуры – облачное решение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Самостоятельно не только администрировать, но и развивать систему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Современный интерфейс для пользователей и исполнителей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CC7FE32-A1E3-44B6-B571-49A8DD3660CC}"/>
              </a:ext>
            </a:extLst>
          </p:cNvPr>
          <p:cNvSpPr/>
          <p:nvPr/>
        </p:nvSpPr>
        <p:spPr>
          <a:xfrm>
            <a:off x="468259" y="4922471"/>
            <a:ext cx="6506405" cy="838249"/>
          </a:xfrm>
          <a:prstGeom prst="rect">
            <a:avLst/>
          </a:prstGeo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Выбрано решение </a:t>
            </a:r>
            <a:r>
              <a:rPr lang="ru-RU" sz="1200" dirty="0" err="1"/>
              <a:t>SimpleOne</a:t>
            </a:r>
            <a:r>
              <a:rPr lang="ru-RU" sz="1200" dirty="0"/>
              <a:t> как наиболее подходящее для решения текущих задач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Проведено обучение администраторов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Производится настройка системы собственными силами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/>
              <a:t>Ожидается запуск решения в промышленную эксплуатацию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9B28E6-7787-4118-8103-B70B7308A1F9}"/>
              </a:ext>
            </a:extLst>
          </p:cNvPr>
          <p:cNvSpPr txBox="1"/>
          <p:nvPr/>
        </p:nvSpPr>
        <p:spPr>
          <a:xfrm>
            <a:off x="725753" y="1128090"/>
            <a:ext cx="907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+mj-lt"/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2646715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4FDE3-8B42-AC8B-703B-A03104C54A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AEE6C-630B-004B-B964-82DB22DD4638}" type="slidenum">
              <a:rPr lang="en-RS" smtClean="0"/>
              <a:pPr/>
              <a:t>2</a:t>
            </a:fld>
            <a:endParaRPr lang="en-RS" dirty="0">
              <a:latin typeface="Manrope Medium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16D46C-E81A-9EEF-4266-6AB938DF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14" y="384374"/>
            <a:ext cx="7799128" cy="939329"/>
          </a:xfrm>
        </p:spPr>
        <p:txBody>
          <a:bodyPr>
            <a:normAutofit/>
          </a:bodyPr>
          <a:lstStyle/>
          <a:p>
            <a:r>
              <a:rPr lang="ru-RU" dirty="0"/>
              <a:t>Почему это актуально? </a:t>
            </a:r>
            <a:endParaRPr lang="en-R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B6B139-BB4C-C3AC-8DCF-D699AE3D0956}"/>
              </a:ext>
            </a:extLst>
          </p:cNvPr>
          <p:cNvGrpSpPr/>
          <p:nvPr/>
        </p:nvGrpSpPr>
        <p:grpSpPr>
          <a:xfrm>
            <a:off x="411940" y="2807202"/>
            <a:ext cx="3687773" cy="2937239"/>
            <a:chOff x="442913" y="4089400"/>
            <a:chExt cx="3687773" cy="229235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4D715AC-F0F4-998F-814E-497333BEB0DE}"/>
                </a:ext>
              </a:extLst>
            </p:cNvPr>
            <p:cNvSpPr/>
            <p:nvPr/>
          </p:nvSpPr>
          <p:spPr>
            <a:xfrm>
              <a:off x="442913" y="4089400"/>
              <a:ext cx="3687773" cy="2292350"/>
            </a:xfrm>
            <a:prstGeom prst="roundRect">
              <a:avLst>
                <a:gd name="adj" fmla="val 3451"/>
              </a:avLst>
            </a:prstGeom>
            <a:solidFill>
              <a:srgbClr val="CDD4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S" dirty="0"/>
            </a:p>
          </p:txBody>
        </p:sp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515CE634-596E-D9D8-80E9-D7918F57C2C2}"/>
                </a:ext>
              </a:extLst>
            </p:cNvPr>
            <p:cNvSpPr txBox="1">
              <a:spLocks/>
            </p:cNvSpPr>
            <p:nvPr/>
          </p:nvSpPr>
          <p:spPr>
            <a:xfrm>
              <a:off x="473079" y="4384252"/>
              <a:ext cx="3216129" cy="1047694"/>
            </a:xfrm>
            <a:prstGeom prst="rect">
              <a:avLst/>
            </a:prstGeom>
          </p:spPr>
          <p:txBody>
            <a:bodyPr lIns="180000" tIns="180000" rIns="180000" bIns="0" anchor="t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1"/>
              <a:r>
                <a:rPr lang="ru-RU" dirty="0"/>
                <a:t>Растущие требования к эффективности, удобству и автоматизации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95A7A2-FCEB-E87E-4E51-82F4BD732CD8}"/>
              </a:ext>
            </a:extLst>
          </p:cNvPr>
          <p:cNvSpPr txBox="1"/>
          <p:nvPr/>
        </p:nvSpPr>
        <p:spPr>
          <a:xfrm>
            <a:off x="442106" y="1206180"/>
            <a:ext cx="5653894" cy="116692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 indent="0" fontAlgn="base">
              <a:lnSpc>
                <a:spcPts val="2260"/>
              </a:lnSpc>
              <a:buFont typeface="Arial"/>
              <a:buNone/>
            </a:pPr>
            <a:r>
              <a:rPr lang="ru-RU" sz="1800" dirty="0">
                <a:latin typeface="Manrope Medium" pitchFamily="2" charset="0"/>
              </a:rPr>
              <a:t>Обсудим как обосновать бюджет на внедрение, какие сценарии работают лучше всего, как потенциально меняется измеримый эффект от выбора в пользу </a:t>
            </a:r>
            <a:r>
              <a:rPr lang="en-US" sz="1800" dirty="0">
                <a:latin typeface="Manrope Medium" pitchFamily="2" charset="0"/>
              </a:rPr>
              <a:t>ITSM </a:t>
            </a:r>
            <a:r>
              <a:rPr lang="ru-RU" sz="1800" dirty="0">
                <a:latin typeface="Manrope Medium" pitchFamily="2" charset="0"/>
              </a:rPr>
              <a:t>или </a:t>
            </a:r>
            <a:r>
              <a:rPr lang="en-US" sz="1800" dirty="0">
                <a:latin typeface="Manrope Medium" pitchFamily="2" charset="0"/>
              </a:rPr>
              <a:t>ESM</a:t>
            </a:r>
            <a:endParaRPr lang="ru-RU" sz="1800" dirty="0">
              <a:latin typeface="Manrope Medium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627D57-29BC-456C-679A-8DCBBA124D84}"/>
              </a:ext>
            </a:extLst>
          </p:cNvPr>
          <p:cNvGrpSpPr/>
          <p:nvPr/>
        </p:nvGrpSpPr>
        <p:grpSpPr>
          <a:xfrm>
            <a:off x="8029534" y="2807201"/>
            <a:ext cx="3687773" cy="2937239"/>
            <a:chOff x="442105" y="4089400"/>
            <a:chExt cx="3687773" cy="229235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4428C49-47E1-5D47-CEDC-3900B38A8610}"/>
                </a:ext>
              </a:extLst>
            </p:cNvPr>
            <p:cNvSpPr/>
            <p:nvPr/>
          </p:nvSpPr>
          <p:spPr>
            <a:xfrm>
              <a:off x="442105" y="4089400"/>
              <a:ext cx="3687773" cy="2292350"/>
            </a:xfrm>
            <a:prstGeom prst="roundRect">
              <a:avLst>
                <a:gd name="adj" fmla="val 3451"/>
              </a:avLst>
            </a:prstGeom>
            <a:solidFill>
              <a:srgbClr val="CDD4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S" dirty="0"/>
            </a:p>
          </p:txBody>
        </p:sp>
        <p:sp>
          <p:nvSpPr>
            <p:cNvPr id="15" name="Content Placeholder 3">
              <a:extLst>
                <a:ext uri="{FF2B5EF4-FFF2-40B4-BE49-F238E27FC236}">
                  <a16:creationId xmlns:a16="http://schemas.microsoft.com/office/drawing/2014/main" id="{563E5966-EAE4-423A-1779-DCC46F47DDEE}"/>
                </a:ext>
              </a:extLst>
            </p:cNvPr>
            <p:cNvSpPr txBox="1">
              <a:spLocks/>
            </p:cNvSpPr>
            <p:nvPr/>
          </p:nvSpPr>
          <p:spPr>
            <a:xfrm>
              <a:off x="655013" y="4384252"/>
              <a:ext cx="3201037" cy="1416871"/>
            </a:xfrm>
            <a:prstGeom prst="rect">
              <a:avLst/>
            </a:prstGeom>
          </p:spPr>
          <p:txBody>
            <a:bodyPr lIns="180000" tIns="180000" rIns="180000" bIns="0" anchor="t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1"/>
              <a:r>
                <a:rPr lang="ru-RU" dirty="0"/>
                <a:t>Высокий потенциал масштабирования автоматизации на бухгалтерию, HR, АХО, и др.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A1AA3A-A397-DAFB-9FA3-200E3B16D64B}"/>
              </a:ext>
            </a:extLst>
          </p:cNvPr>
          <p:cNvGrpSpPr/>
          <p:nvPr/>
        </p:nvGrpSpPr>
        <p:grpSpPr>
          <a:xfrm>
            <a:off x="4221141" y="2807201"/>
            <a:ext cx="3687773" cy="2937239"/>
            <a:chOff x="442913" y="4089400"/>
            <a:chExt cx="3687773" cy="229235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E3B5A8A-8370-E034-E608-06F03B994AB3}"/>
                </a:ext>
              </a:extLst>
            </p:cNvPr>
            <p:cNvSpPr/>
            <p:nvPr/>
          </p:nvSpPr>
          <p:spPr>
            <a:xfrm>
              <a:off x="442913" y="4089400"/>
              <a:ext cx="3687773" cy="2292350"/>
            </a:xfrm>
            <a:prstGeom prst="roundRect">
              <a:avLst>
                <a:gd name="adj" fmla="val 3451"/>
              </a:avLst>
            </a:prstGeom>
            <a:solidFill>
              <a:srgbClr val="CDD4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S" dirty="0"/>
            </a:p>
          </p:txBody>
        </p:sp>
        <p:sp>
          <p:nvSpPr>
            <p:cNvPr id="23" name="Content Placeholder 3">
              <a:extLst>
                <a:ext uri="{FF2B5EF4-FFF2-40B4-BE49-F238E27FC236}">
                  <a16:creationId xmlns:a16="http://schemas.microsoft.com/office/drawing/2014/main" id="{9910893B-C642-FFCA-3764-293B0B73C623}"/>
                </a:ext>
              </a:extLst>
            </p:cNvPr>
            <p:cNvSpPr txBox="1">
              <a:spLocks/>
            </p:cNvSpPr>
            <p:nvPr/>
          </p:nvSpPr>
          <p:spPr>
            <a:xfrm>
              <a:off x="564650" y="4384252"/>
              <a:ext cx="3214836" cy="1047694"/>
            </a:xfrm>
            <a:prstGeom prst="rect">
              <a:avLst/>
            </a:prstGeom>
          </p:spPr>
          <p:txBody>
            <a:bodyPr lIns="180000" tIns="180000" rIns="180000" bIns="0" anchor="t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1"/>
              <a:r>
                <a:rPr lang="ru-RU" dirty="0"/>
                <a:t>Потребность в экономии ресурсов и быстрой окупаемости решений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4EF1338-FF87-023F-798E-7B2D4D76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50" y="3656536"/>
            <a:ext cx="3048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0F13BB-9A91-3161-F719-FC1DF473C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19442" y="3656536"/>
            <a:ext cx="304800" cy="30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E1DF1B-5A5A-6DDE-8C92-58FDBC2162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42442" y="36565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73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404EC-F11A-45A8-AC8E-BC3FDBF5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Контакты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5C92C4-73E1-4515-8D1F-0E147354A692}"/>
              </a:ext>
            </a:extLst>
          </p:cNvPr>
          <p:cNvSpPr/>
          <p:nvPr/>
        </p:nvSpPr>
        <p:spPr>
          <a:xfrm>
            <a:off x="323894" y="3542811"/>
            <a:ext cx="1945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Алексей Лыков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6D84E1-C5CC-4E1F-8AE5-4357A4F2057A}"/>
              </a:ext>
            </a:extLst>
          </p:cNvPr>
          <p:cNvSpPr/>
          <p:nvPr/>
        </p:nvSpPr>
        <p:spPr>
          <a:xfrm>
            <a:off x="323894" y="4603262"/>
            <a:ext cx="2833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Segoe UI Semilight" panose="020B0402040204020203" pitchFamily="34" charset="0"/>
              </a:rPr>
              <a:t>Alexey.Lykov</a:t>
            </a:r>
            <a:r>
              <a:rPr lang="ru-RU" dirty="0">
                <a:solidFill>
                  <a:schemeClr val="bg1"/>
                </a:solidFill>
                <a:latin typeface="Segoe UI Semilight" panose="020B0402040204020203" pitchFamily="34" charset="0"/>
              </a:rPr>
              <a:t>@softline.com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35EEB1-6257-4ED6-ABB4-A6090F04E5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22615"/>
          <a:stretch/>
        </p:blipFill>
        <p:spPr>
          <a:xfrm>
            <a:off x="334963" y="1493806"/>
            <a:ext cx="1748195" cy="1746572"/>
          </a:xfrm>
          <a:prstGeom prst="ellipse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4B5E91-9769-405F-8F9B-2F9CD24C3D0D}"/>
              </a:ext>
            </a:extLst>
          </p:cNvPr>
          <p:cNvSpPr/>
          <p:nvPr/>
        </p:nvSpPr>
        <p:spPr>
          <a:xfrm>
            <a:off x="304885" y="5118946"/>
            <a:ext cx="129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Segoe UI Semilight" panose="020B0402040204020203" pitchFamily="34" charset="0"/>
              </a:rPr>
              <a:t>alexlykov</a:t>
            </a:r>
            <a:endParaRPr lang="ru-RU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F841B4-EA34-4BBB-8AAF-3CEC11A5087B}"/>
              </a:ext>
            </a:extLst>
          </p:cNvPr>
          <p:cNvSpPr/>
          <p:nvPr/>
        </p:nvSpPr>
        <p:spPr>
          <a:xfrm>
            <a:off x="1740884" y="5118946"/>
            <a:ext cx="185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Semilight" panose="020B0402040204020203" pitchFamily="34" charset="0"/>
              </a:rPr>
              <a:t>+7 916 126 33 29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E0439A8-A82D-4236-AB8C-E63F87F631E9}"/>
              </a:ext>
            </a:extLst>
          </p:cNvPr>
          <p:cNvCxnSpPr/>
          <p:nvPr/>
        </p:nvCxnSpPr>
        <p:spPr>
          <a:xfrm>
            <a:off x="1688690" y="5177612"/>
            <a:ext cx="0" cy="25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A284099-87C5-4A8B-9FD2-1BB423847919}"/>
              </a:ext>
            </a:extLst>
          </p:cNvPr>
          <p:cNvSpPr/>
          <p:nvPr/>
        </p:nvSpPr>
        <p:spPr>
          <a:xfrm>
            <a:off x="323894" y="4087578"/>
            <a:ext cx="356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Semilight" panose="020B0402040204020203" pitchFamily="34" charset="0"/>
              </a:rPr>
              <a:t>Руководитель направления </a:t>
            </a:r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ITSM</a:t>
            </a:r>
            <a:endParaRPr lang="ru-RU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432E205-0561-42AF-9477-20AC0F156A34}"/>
              </a:ext>
            </a:extLst>
          </p:cNvPr>
          <p:cNvSpPr/>
          <p:nvPr/>
        </p:nvSpPr>
        <p:spPr>
          <a:xfrm>
            <a:off x="4999906" y="3542811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Евгений Хохлов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A19EED2-7428-4383-B7DA-11B1865A8F88}"/>
              </a:ext>
            </a:extLst>
          </p:cNvPr>
          <p:cNvSpPr/>
          <p:nvPr/>
        </p:nvSpPr>
        <p:spPr>
          <a:xfrm>
            <a:off x="4999906" y="4603262"/>
            <a:ext cx="3294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Evgeniy.Khokhlov@softline.com</a:t>
            </a:r>
            <a:endParaRPr lang="ru-RU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B5841DB-1539-4AF6-9A15-E76CFAAC763A}"/>
              </a:ext>
            </a:extLst>
          </p:cNvPr>
          <p:cNvSpPr/>
          <p:nvPr/>
        </p:nvSpPr>
        <p:spPr>
          <a:xfrm>
            <a:off x="4980897" y="5118946"/>
            <a:ext cx="148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@nesterovvn</a:t>
            </a:r>
            <a:endParaRPr lang="ru-RU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43F40BA-5634-4BAE-8FEB-58B6379FFF6D}"/>
              </a:ext>
            </a:extLst>
          </p:cNvPr>
          <p:cNvSpPr/>
          <p:nvPr/>
        </p:nvSpPr>
        <p:spPr>
          <a:xfrm>
            <a:off x="6416896" y="5118946"/>
            <a:ext cx="1843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Semilight" panose="020B0402040204020203" pitchFamily="34" charset="0"/>
              </a:rPr>
              <a:t>+7 </a:t>
            </a:r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967 221 78 21</a:t>
            </a:r>
            <a:endParaRPr lang="ru-RU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55F8856-B445-43FA-8A97-08788A5FA0FA}"/>
              </a:ext>
            </a:extLst>
          </p:cNvPr>
          <p:cNvCxnSpPr/>
          <p:nvPr/>
        </p:nvCxnSpPr>
        <p:spPr>
          <a:xfrm>
            <a:off x="6440118" y="5177612"/>
            <a:ext cx="0" cy="25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CF9E249-FC95-45DD-A8AF-F04DC3BEC009}"/>
              </a:ext>
            </a:extLst>
          </p:cNvPr>
          <p:cNvSpPr/>
          <p:nvPr/>
        </p:nvSpPr>
        <p:spPr>
          <a:xfrm>
            <a:off x="4999906" y="4087578"/>
            <a:ext cx="300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Semilight" panose="020B0402040204020203" pitchFamily="34" charset="0"/>
              </a:rPr>
              <a:t>Руководитель продаж </a:t>
            </a:r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ITSM</a:t>
            </a:r>
            <a:endParaRPr lang="ru-RU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302344-7C0A-4BEE-A318-D3F2D5CFE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3" t="3872" r="8995" b="4653"/>
          <a:stretch/>
        </p:blipFill>
        <p:spPr>
          <a:xfrm>
            <a:off x="4884020" y="1620804"/>
            <a:ext cx="1763324" cy="17465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55557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404EC-F11A-45A8-AC8E-BC3FDBF5D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42" y="1888638"/>
            <a:ext cx="5226907" cy="2689737"/>
          </a:xfrm>
        </p:spPr>
        <p:txBody>
          <a:bodyPr/>
          <a:lstStyle/>
          <a:p>
            <a:r>
              <a:rPr lang="ru-RU" sz="5400" dirty="0"/>
              <a:t>О компании </a:t>
            </a:r>
            <a:br>
              <a:rPr lang="ru-RU" sz="5400" dirty="0"/>
            </a:br>
            <a:r>
              <a:rPr lang="ru-RU" sz="5400" dirty="0"/>
              <a:t>Софтлайн</a:t>
            </a:r>
            <a:br>
              <a:rPr lang="ru-RU" sz="5400" dirty="0"/>
            </a:br>
            <a:r>
              <a:rPr lang="ru-RU" sz="5400" dirty="0"/>
              <a:t>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359701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901F3C-18D0-49D8-A7A9-DEEDC257C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19"/>
          <a:stretch/>
        </p:blipFill>
        <p:spPr>
          <a:xfrm>
            <a:off x="6601383" y="2042534"/>
            <a:ext cx="5355186" cy="3790707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021C61D-A5E4-46C3-B768-16EC736EF0ED}"/>
              </a:ext>
            </a:extLst>
          </p:cNvPr>
          <p:cNvSpPr/>
          <p:nvPr/>
        </p:nvSpPr>
        <p:spPr>
          <a:xfrm>
            <a:off x="334963" y="1811582"/>
            <a:ext cx="1987474" cy="1980000"/>
          </a:xfrm>
          <a:prstGeom prst="roundRect">
            <a:avLst>
              <a:gd name="adj" fmla="val 610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8E1C1CF7-CDEA-4AC2-AE0B-F18DED709E84}"/>
              </a:ext>
            </a:extLst>
          </p:cNvPr>
          <p:cNvSpPr/>
          <p:nvPr/>
        </p:nvSpPr>
        <p:spPr>
          <a:xfrm>
            <a:off x="2542216" y="1811582"/>
            <a:ext cx="1987474" cy="1980000"/>
          </a:xfrm>
          <a:prstGeom prst="roundRect">
            <a:avLst>
              <a:gd name="adj" fmla="val 610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5FF5DFAE-BAF1-4FC4-A258-5B4061B8769A}"/>
              </a:ext>
            </a:extLst>
          </p:cNvPr>
          <p:cNvSpPr/>
          <p:nvPr/>
        </p:nvSpPr>
        <p:spPr>
          <a:xfrm>
            <a:off x="4767766" y="1811582"/>
            <a:ext cx="1987474" cy="1980000"/>
          </a:xfrm>
          <a:prstGeom prst="roundRect">
            <a:avLst>
              <a:gd name="adj" fmla="val 6104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A2B74F41-98A9-4A41-BA74-C6ABC65155C6}"/>
              </a:ext>
            </a:extLst>
          </p:cNvPr>
          <p:cNvSpPr/>
          <p:nvPr/>
        </p:nvSpPr>
        <p:spPr>
          <a:xfrm>
            <a:off x="333723" y="4059910"/>
            <a:ext cx="1987474" cy="2016000"/>
          </a:xfrm>
          <a:prstGeom prst="roundRect">
            <a:avLst>
              <a:gd name="adj" fmla="val 6104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3672C8B8-763C-47B5-8BB5-42C13225D868}"/>
              </a:ext>
            </a:extLst>
          </p:cNvPr>
          <p:cNvSpPr/>
          <p:nvPr/>
        </p:nvSpPr>
        <p:spPr>
          <a:xfrm>
            <a:off x="2542216" y="4059910"/>
            <a:ext cx="1987474" cy="2016000"/>
          </a:xfrm>
          <a:prstGeom prst="roundRect">
            <a:avLst>
              <a:gd name="adj" fmla="val 610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E703AB19-E520-4486-8CE4-B318FC489631}"/>
              </a:ext>
            </a:extLst>
          </p:cNvPr>
          <p:cNvSpPr/>
          <p:nvPr/>
        </p:nvSpPr>
        <p:spPr>
          <a:xfrm>
            <a:off x="4767766" y="4059910"/>
            <a:ext cx="1987474" cy="2016000"/>
          </a:xfrm>
          <a:prstGeom prst="roundRect">
            <a:avLst>
              <a:gd name="adj" fmla="val 610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57E22D6-23F9-4FFA-A8EE-2C4282A84A08}"/>
              </a:ext>
            </a:extLst>
          </p:cNvPr>
          <p:cNvSpPr/>
          <p:nvPr/>
        </p:nvSpPr>
        <p:spPr>
          <a:xfrm>
            <a:off x="569365" y="2096601"/>
            <a:ext cx="1456153" cy="49802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/>
          <a:p>
            <a:pPr defTabSz="914056">
              <a:lnSpc>
                <a:spcPct val="80000"/>
              </a:lnSpc>
              <a:defRPr/>
            </a:pPr>
            <a:r>
              <a:rPr lang="ru-RU" sz="4000" kern="0" spc="-20" dirty="0">
                <a:solidFill>
                  <a:srgbClr val="A20C33"/>
                </a:solidFill>
                <a:latin typeface="+mj-lt"/>
                <a:cs typeface="Segoe UI Semibold" panose="020B0702040204020203" pitchFamily="34" charset="0"/>
              </a:rPr>
              <a:t>30</a:t>
            </a:r>
            <a:r>
              <a:rPr lang="ru-RU" sz="2000" kern="0" spc="-20" dirty="0">
                <a:solidFill>
                  <a:srgbClr val="A20C33"/>
                </a:solidFill>
                <a:latin typeface="+mj-lt"/>
                <a:cs typeface="Segoe UI Semibold" panose="020B0702040204020203" pitchFamily="34" charset="0"/>
              </a:rPr>
              <a:t> </a:t>
            </a:r>
            <a:r>
              <a:rPr lang="en-US" sz="2000" kern="0" spc="-20" dirty="0">
                <a:solidFill>
                  <a:srgbClr val="A20C33"/>
                </a:solidFill>
                <a:latin typeface="+mj-lt"/>
                <a:cs typeface="Segoe UI Semibold" panose="020B0702040204020203" pitchFamily="34" charset="0"/>
              </a:rPr>
              <a:t>+</a:t>
            </a:r>
            <a:endParaRPr lang="pl-PL" sz="2000" kern="0" dirty="0">
              <a:solidFill>
                <a:srgbClr val="A20C33"/>
              </a:solidFill>
              <a:latin typeface="+mj-lt"/>
              <a:ea typeface="MS PGothic"/>
              <a:cs typeface="Segoe UI Semibold" panose="020B0702040204020203" pitchFamily="34" charset="0"/>
            </a:endParaRPr>
          </a:p>
        </p:txBody>
      </p:sp>
      <p:sp>
        <p:nvSpPr>
          <p:cNvPr id="53" name="Прямоугольник 18">
            <a:extLst>
              <a:ext uri="{FF2B5EF4-FFF2-40B4-BE49-F238E27FC236}">
                <a16:creationId xmlns:a16="http://schemas.microsoft.com/office/drawing/2014/main" id="{C671D1A5-7CCB-4EE6-86B5-19E7FE074E89}"/>
              </a:ext>
            </a:extLst>
          </p:cNvPr>
          <p:cNvSpPr/>
          <p:nvPr/>
        </p:nvSpPr>
        <p:spPr>
          <a:xfrm>
            <a:off x="578909" y="2884560"/>
            <a:ext cx="1249891" cy="43557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0" rIns="0" bIns="0" rtlCol="0" anchor="t" anchorCtr="0">
            <a:noAutofit/>
          </a:bodyPr>
          <a:lstStyle/>
          <a:p>
            <a:pPr defTabSz="914358">
              <a:defRPr/>
            </a:pPr>
            <a:r>
              <a:rPr lang="ru-RU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лет </a:t>
            </a:r>
            <a:br>
              <a:rPr lang="ru-RU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ru-RU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на ИТ-рынке</a:t>
            </a:r>
            <a:endParaRPr lang="en-US" sz="1300" kern="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077FE03B-65CE-44AE-B394-A6168BB2F4A4}"/>
              </a:ext>
            </a:extLst>
          </p:cNvPr>
          <p:cNvSpPr/>
          <p:nvPr/>
        </p:nvSpPr>
        <p:spPr>
          <a:xfrm>
            <a:off x="2775432" y="2094902"/>
            <a:ext cx="1386021" cy="49802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/>
          <a:p>
            <a:pPr defTabSz="914056">
              <a:lnSpc>
                <a:spcPct val="80000"/>
              </a:lnSpc>
              <a:defRPr/>
            </a:pPr>
            <a:r>
              <a:rPr lang="en-US" sz="4000" kern="0" spc="-20" dirty="0">
                <a:solidFill>
                  <a:srgbClr val="A20C33"/>
                </a:solidFill>
                <a:latin typeface="+mj-lt"/>
                <a:cs typeface="Segoe UI Semibold" panose="020B0702040204020203" pitchFamily="34" charset="0"/>
              </a:rPr>
              <a:t>25</a:t>
            </a:r>
            <a:endParaRPr lang="pl-PL" sz="2000" kern="0" dirty="0">
              <a:solidFill>
                <a:srgbClr val="A20C33"/>
              </a:solidFill>
              <a:latin typeface="+mj-lt"/>
              <a:ea typeface="MS PGothic"/>
              <a:cs typeface="Segoe UI Semibold" panose="020B0702040204020203" pitchFamily="34" charset="0"/>
            </a:endParaRPr>
          </a:p>
        </p:txBody>
      </p:sp>
      <p:sp>
        <p:nvSpPr>
          <p:cNvPr id="55" name="Прямоугольник 18">
            <a:extLst>
              <a:ext uri="{FF2B5EF4-FFF2-40B4-BE49-F238E27FC236}">
                <a16:creationId xmlns:a16="http://schemas.microsoft.com/office/drawing/2014/main" id="{881C4FF1-7AD3-4571-BC28-0A81E095D1DA}"/>
              </a:ext>
            </a:extLst>
          </p:cNvPr>
          <p:cNvSpPr/>
          <p:nvPr/>
        </p:nvSpPr>
        <p:spPr>
          <a:xfrm>
            <a:off x="2775432" y="2884560"/>
            <a:ext cx="1613688" cy="449849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0" rIns="0" bIns="0" rtlCol="0" anchor="t" anchorCtr="0">
            <a:noAutofit/>
          </a:bodyPr>
          <a:lstStyle/>
          <a:p>
            <a:pPr defTabSz="914358">
              <a:defRPr/>
            </a:pPr>
            <a:r>
              <a:rPr lang="ru-RU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представительств</a:t>
            </a:r>
            <a:br>
              <a:rPr lang="ru-RU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ru-RU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по России</a:t>
            </a:r>
            <a:br>
              <a:rPr lang="en-US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endParaRPr lang="ru-RU" sz="1300" kern="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0F01C8B-E2DF-45F3-AA0F-FF63036A2C6F}"/>
              </a:ext>
            </a:extLst>
          </p:cNvPr>
          <p:cNvSpPr/>
          <p:nvPr/>
        </p:nvSpPr>
        <p:spPr>
          <a:xfrm>
            <a:off x="5065050" y="2042534"/>
            <a:ext cx="1419097" cy="64835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914056">
              <a:defRPr/>
            </a:pPr>
            <a:r>
              <a:rPr lang="ru-RU" sz="2200" kern="0" spc="-20" dirty="0">
                <a:latin typeface="+mj-lt"/>
                <a:cs typeface="Segoe UI Semibold" panose="020B0702040204020203" pitchFamily="34" charset="0"/>
              </a:rPr>
              <a:t>Полный </a:t>
            </a:r>
            <a:br>
              <a:rPr lang="ru-RU" sz="2200" kern="0" spc="-20" dirty="0">
                <a:latin typeface="+mj-lt"/>
                <a:cs typeface="Segoe UI Semibold" panose="020B0702040204020203" pitchFamily="34" charset="0"/>
              </a:rPr>
            </a:br>
            <a:r>
              <a:rPr lang="ru-RU" sz="2200" kern="0" spc="-20" dirty="0">
                <a:latin typeface="+mj-lt"/>
                <a:cs typeface="Segoe UI Semibold" panose="020B0702040204020203" pitchFamily="34" charset="0"/>
              </a:rPr>
              <a:t>набор</a:t>
            </a:r>
            <a:endParaRPr lang="en-GB" sz="2200" kern="0" dirty="0">
              <a:latin typeface="+mj-lt"/>
              <a:ea typeface="MS PGothic"/>
              <a:cs typeface="Segoe UI Semibold" panose="020B0702040204020203" pitchFamily="34" charset="0"/>
            </a:endParaRPr>
          </a:p>
        </p:txBody>
      </p:sp>
      <p:sp>
        <p:nvSpPr>
          <p:cNvPr id="56" name="Прямоугольник 18">
            <a:extLst>
              <a:ext uri="{FF2B5EF4-FFF2-40B4-BE49-F238E27FC236}">
                <a16:creationId xmlns:a16="http://schemas.microsoft.com/office/drawing/2014/main" id="{F68809A7-073D-4379-861E-0D7295C76D7C}"/>
              </a:ext>
            </a:extLst>
          </p:cNvPr>
          <p:cNvSpPr/>
          <p:nvPr/>
        </p:nvSpPr>
        <p:spPr>
          <a:xfrm>
            <a:off x="5038221" y="2878254"/>
            <a:ext cx="1565361" cy="447642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0" rIns="0" bIns="0" rtlCol="0" anchor="t" anchorCtr="0">
            <a:noAutofit/>
          </a:bodyPr>
          <a:lstStyle/>
          <a:p>
            <a:pPr defTabSz="914358">
              <a:defRPr/>
            </a:pPr>
            <a:r>
              <a:rPr lang="ru-RU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услуг и решений </a:t>
            </a:r>
            <a:br>
              <a:rPr lang="ru-RU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ru-RU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для цифровой трансформации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B24D7242-8B85-4193-B031-0820B6BFC103}"/>
              </a:ext>
            </a:extLst>
          </p:cNvPr>
          <p:cNvSpPr/>
          <p:nvPr/>
        </p:nvSpPr>
        <p:spPr>
          <a:xfrm>
            <a:off x="2777547" y="4461055"/>
            <a:ext cx="1565361" cy="49802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/>
          <a:p>
            <a:pPr defTabSz="914056">
              <a:lnSpc>
                <a:spcPct val="80000"/>
              </a:lnSpc>
              <a:defRPr/>
            </a:pPr>
            <a:r>
              <a:rPr lang="ru-RU" sz="4000" kern="0" spc="-20" dirty="0">
                <a:solidFill>
                  <a:srgbClr val="A20C33"/>
                </a:solidFill>
                <a:latin typeface="+mj-lt"/>
                <a:cs typeface="Segoe UI Semibold" panose="020B0702040204020203" pitchFamily="34" charset="0"/>
              </a:rPr>
              <a:t>100</a:t>
            </a:r>
            <a:r>
              <a:rPr lang="ru-RU" sz="2000" kern="0" spc="-20" dirty="0">
                <a:solidFill>
                  <a:srgbClr val="A20C33"/>
                </a:solidFill>
                <a:latin typeface="+mj-lt"/>
                <a:cs typeface="Segoe UI Semibold" panose="020B0702040204020203" pitchFamily="34" charset="0"/>
              </a:rPr>
              <a:t> +</a:t>
            </a:r>
            <a:endParaRPr lang="pl-PL" sz="2000" kern="0" dirty="0">
              <a:solidFill>
                <a:srgbClr val="A20C33"/>
              </a:solidFill>
              <a:latin typeface="+mj-lt"/>
              <a:ea typeface="MS PGothic"/>
              <a:cs typeface="Segoe UI Semibold" panose="020B0702040204020203" pitchFamily="34" charset="0"/>
            </a:endParaRPr>
          </a:p>
        </p:txBody>
      </p:sp>
      <p:sp>
        <p:nvSpPr>
          <p:cNvPr id="61" name="Прямоугольник 18">
            <a:extLst>
              <a:ext uri="{FF2B5EF4-FFF2-40B4-BE49-F238E27FC236}">
                <a16:creationId xmlns:a16="http://schemas.microsoft.com/office/drawing/2014/main" id="{86A0DDCB-EBDE-466B-B2D4-AB8788040DB7}"/>
              </a:ext>
            </a:extLst>
          </p:cNvPr>
          <p:cNvSpPr/>
          <p:nvPr/>
        </p:nvSpPr>
        <p:spPr>
          <a:xfrm>
            <a:off x="2777547" y="5489966"/>
            <a:ext cx="1178424" cy="213904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0" rIns="0" bIns="0" rtlCol="0" anchor="t" anchorCtr="0">
            <a:noAutofit/>
          </a:bodyPr>
          <a:lstStyle/>
          <a:p>
            <a:pPr defTabSz="914358">
              <a:defRPr/>
            </a:pPr>
            <a:r>
              <a:rPr lang="ru-RU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клиентов </a:t>
            </a:r>
            <a:r>
              <a:rPr lang="en-US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B2B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AA20B32-B4DE-4AC6-97B8-425F33A83703}"/>
              </a:ext>
            </a:extLst>
          </p:cNvPr>
          <p:cNvSpPr/>
          <p:nvPr/>
        </p:nvSpPr>
        <p:spPr>
          <a:xfrm>
            <a:off x="5038220" y="4417789"/>
            <a:ext cx="1565361" cy="49802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/>
          <a:p>
            <a:pPr defTabSz="914056">
              <a:lnSpc>
                <a:spcPct val="80000"/>
              </a:lnSpc>
              <a:defRPr/>
            </a:pPr>
            <a:r>
              <a:rPr lang="en-US" sz="4000" kern="0" spc="-20" dirty="0">
                <a:solidFill>
                  <a:srgbClr val="A20C33"/>
                </a:solidFill>
                <a:latin typeface="+mj-lt"/>
                <a:cs typeface="Segoe UI Semibold" panose="020B0702040204020203" pitchFamily="34" charset="0"/>
              </a:rPr>
              <a:t>2,6</a:t>
            </a:r>
            <a:endParaRPr lang="pl-PL" sz="2000" kern="0" dirty="0">
              <a:solidFill>
                <a:srgbClr val="A20C33"/>
              </a:solidFill>
              <a:latin typeface="+mj-lt"/>
              <a:ea typeface="MS PGothic"/>
              <a:cs typeface="Segoe UI Semibold" panose="020B0702040204020203" pitchFamily="34" charset="0"/>
            </a:endParaRPr>
          </a:p>
        </p:txBody>
      </p:sp>
      <p:sp>
        <p:nvSpPr>
          <p:cNvPr id="63" name="Прямоугольник 18">
            <a:extLst>
              <a:ext uri="{FF2B5EF4-FFF2-40B4-BE49-F238E27FC236}">
                <a16:creationId xmlns:a16="http://schemas.microsoft.com/office/drawing/2014/main" id="{D8132BAF-BC29-4067-8A1B-8CEC4838F80E}"/>
              </a:ext>
            </a:extLst>
          </p:cNvPr>
          <p:cNvSpPr/>
          <p:nvPr/>
        </p:nvSpPr>
        <p:spPr>
          <a:xfrm>
            <a:off x="5038220" y="5473411"/>
            <a:ext cx="1178424" cy="213904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0" rIns="0" bIns="0" rtlCol="0" anchor="t" anchorCtr="0">
            <a:noAutofit/>
          </a:bodyPr>
          <a:lstStyle/>
          <a:p>
            <a:pPr defTabSz="914358">
              <a:defRPr/>
            </a:pPr>
            <a:r>
              <a:rPr lang="ru-RU" sz="13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сотрудников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F4533-05A6-44A6-97AB-28E25235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89535"/>
            <a:ext cx="11621353" cy="1182547"/>
          </a:xfrm>
        </p:spPr>
        <p:txBody>
          <a:bodyPr/>
          <a:lstStyle/>
          <a:p>
            <a:r>
              <a:rPr lang="ru-RU" dirty="0"/>
              <a:t>Софтлайн Решения — лидер в цифровой трансформации </a:t>
            </a:r>
            <a:br>
              <a:rPr lang="ru-RU" dirty="0"/>
            </a:br>
            <a:r>
              <a:rPr lang="ru-RU" dirty="0"/>
              <a:t>и информационной безопасности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C897803-27BF-42D7-BEFF-EDE1A4C43D8D}"/>
              </a:ext>
            </a:extLst>
          </p:cNvPr>
          <p:cNvSpPr/>
          <p:nvPr/>
        </p:nvSpPr>
        <p:spPr>
          <a:xfrm>
            <a:off x="2775432" y="4926709"/>
            <a:ext cx="680369" cy="3077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ru-RU" sz="2000" kern="0" dirty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</a:rPr>
              <a:t>тыс.</a:t>
            </a:r>
            <a:endParaRPr lang="ru-RU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E2DA429-C6C0-41D7-A2AF-F2B448886884}"/>
              </a:ext>
            </a:extLst>
          </p:cNvPr>
          <p:cNvSpPr/>
          <p:nvPr/>
        </p:nvSpPr>
        <p:spPr>
          <a:xfrm>
            <a:off x="5038220" y="4926709"/>
            <a:ext cx="680369" cy="3077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ru-RU" sz="2000" kern="0" dirty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</a:rPr>
              <a:t>тыс.</a:t>
            </a:r>
            <a:endParaRPr lang="ru-RU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55EB6CB-622C-4286-8DAE-B194DD89C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20" y="4197442"/>
            <a:ext cx="187651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200" kern="0" spc="-20" dirty="0">
                <a:latin typeface="+mj-lt"/>
                <a:cs typeface="Segoe UI Semibold" panose="020B0702040204020203" pitchFamily="34" charset="0"/>
              </a:rPr>
              <a:t>Единая </a:t>
            </a:r>
            <a:br>
              <a:rPr lang="ru-RU" altLang="ru-RU" sz="2200" kern="0" spc="-20" dirty="0">
                <a:latin typeface="+mj-lt"/>
                <a:cs typeface="Segoe UI Semibold" panose="020B0702040204020203" pitchFamily="34" charset="0"/>
              </a:rPr>
            </a:br>
            <a:r>
              <a:rPr lang="ru-RU" altLang="ru-RU" sz="2200" kern="0" spc="-20" dirty="0">
                <a:latin typeface="+mj-lt"/>
                <a:cs typeface="Segoe UI Semibold" panose="020B0702040204020203" pitchFamily="34" charset="0"/>
              </a:rPr>
              <a:t>«точка входа»</a:t>
            </a:r>
            <a:endParaRPr lang="ru-RU" altLang="ru-RU" sz="2200" kern="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7475BB-6DDB-443E-BC6D-8C00C4716C83}"/>
              </a:ext>
            </a:extLst>
          </p:cNvPr>
          <p:cNvSpPr/>
          <p:nvPr/>
        </p:nvSpPr>
        <p:spPr>
          <a:xfrm>
            <a:off x="478920" y="5065630"/>
            <a:ext cx="18252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300" kern="0" dirty="0">
                <a:solidFill>
                  <a:srgbClr val="2B2E3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для всех нужд, </a:t>
            </a:r>
            <a:br>
              <a:rPr lang="ru-RU" altLang="ru-RU" sz="1300" kern="0" dirty="0">
                <a:solidFill>
                  <a:srgbClr val="2B2E3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ru-RU" altLang="ru-RU" sz="1300" kern="0" dirty="0">
                <a:solidFill>
                  <a:srgbClr val="2B2E3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связанных с ИТ, </a:t>
            </a:r>
            <a:br>
              <a:rPr lang="ru-RU" altLang="ru-RU" sz="1300" kern="0" dirty="0">
                <a:solidFill>
                  <a:srgbClr val="2B2E3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ru-RU" altLang="ru-RU" sz="1300" kern="0" dirty="0">
                <a:solidFill>
                  <a:srgbClr val="2B2E3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включая </a:t>
            </a:r>
            <a:br>
              <a:rPr lang="ru-RU" altLang="ru-RU" sz="1300" kern="0" dirty="0">
                <a:solidFill>
                  <a:srgbClr val="2B2E3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ru-RU" altLang="ru-RU" sz="1300" kern="0" dirty="0">
                <a:solidFill>
                  <a:srgbClr val="2B2E3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импортозамещение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637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CCA1E41-F43A-4FDF-A595-A527F8BB9237}"/>
              </a:ext>
            </a:extLst>
          </p:cNvPr>
          <p:cNvSpPr/>
          <p:nvPr/>
        </p:nvSpPr>
        <p:spPr>
          <a:xfrm>
            <a:off x="334963" y="2415060"/>
            <a:ext cx="7409445" cy="3822227"/>
          </a:xfrm>
          <a:prstGeom prst="roundRect">
            <a:avLst>
              <a:gd name="adj" fmla="val 5601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5DC0AD0-D045-4191-A194-CD1EF9244ED3}"/>
              </a:ext>
            </a:extLst>
          </p:cNvPr>
          <p:cNvSpPr/>
          <p:nvPr/>
        </p:nvSpPr>
        <p:spPr>
          <a:xfrm>
            <a:off x="8055429" y="2415061"/>
            <a:ext cx="3801609" cy="3822227"/>
          </a:xfrm>
          <a:prstGeom prst="roundRect">
            <a:avLst>
              <a:gd name="adj" fmla="val 5601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45" name="object 5"/>
          <p:cNvSpPr txBox="1"/>
          <p:nvPr/>
        </p:nvSpPr>
        <p:spPr>
          <a:xfrm>
            <a:off x="967471" y="3093197"/>
            <a:ext cx="3023119" cy="2885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050" b="1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Инфраструктура – </a:t>
            </a:r>
            <a: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основа для приложений </a:t>
            </a:r>
            <a:b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</a:br>
            <a: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и данных. Мы создаем для наших клиентов инфраструктуру любой сложности.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050" b="1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Облако – </a:t>
            </a:r>
            <a: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инфраструктура как услуга без капитальных вложений. Мы помогаем клиентам использовать всю мощь облака, применяя </a:t>
            </a:r>
            <a:b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</a:br>
            <a: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подходы мульти- или поли-облака наряду </a:t>
            </a:r>
            <a:b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</a:br>
            <a: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с нашими платформами.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050" b="1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Приложения – </a:t>
            </a:r>
            <a: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мы знаем, как разрабатывать, создавать и модернизировать приложения, чтобы наши клиенты получили конкурентное преимущество.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050" b="1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Данные – </a:t>
            </a:r>
            <a: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мы помогаем клиентам управлять данными, получать более глубокие знания и повышать отдачу от данных.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86052" y="2597932"/>
            <a:ext cx="3340361" cy="69310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400" dirty="0">
                <a:latin typeface="+mj-lt"/>
                <a:cs typeface="Segoe UI Semibold" panose="020B0702040204020203" pitchFamily="34" charset="0"/>
              </a:rPr>
              <a:t>Трансформация означает серьезные изменения в бизнес-процессах </a:t>
            </a:r>
            <a:br>
              <a:rPr lang="ru-RU" sz="1400" dirty="0">
                <a:latin typeface="+mj-lt"/>
                <a:cs typeface="Segoe UI Semibold" panose="020B0702040204020203" pitchFamily="34" charset="0"/>
              </a:rPr>
            </a:br>
            <a:r>
              <a:rPr lang="ru-RU" sz="1400" dirty="0">
                <a:latin typeface="+mj-lt"/>
                <a:ea typeface="Segoe UI" pitchFamily="34" charset="0"/>
                <a:cs typeface="Segoe UI Semibold" panose="020B0702040204020203" pitchFamily="34" charset="0"/>
              </a:rPr>
              <a:t>и моделях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35112" y="3539414"/>
            <a:ext cx="2393198" cy="84932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2700" lvl="0">
              <a:spcBef>
                <a:spcPts val="300"/>
              </a:spcBef>
              <a:spcAft>
                <a:spcPts val="600"/>
              </a:spcAft>
            </a:pPr>
            <a:r>
              <a:rPr lang="ru-RU" sz="1100" b="1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Горизонтальные решения – </a:t>
            </a:r>
            <a:br>
              <a:rPr lang="en-US" sz="1100" b="1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</a:br>
            <a:r>
              <a:rPr lang="ru-RU" sz="110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схожие решения для организаций </a:t>
            </a:r>
            <a:br>
              <a:rPr lang="en-US" sz="110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</a:br>
            <a:r>
              <a:rPr lang="ru-RU" sz="110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в различных отраслях, необходимые </a:t>
            </a:r>
            <a:br>
              <a:rPr lang="en-US" sz="110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</a:br>
            <a:r>
              <a:rPr lang="ru-RU" sz="110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для функционирования любого современного предприятия.</a:t>
            </a:r>
            <a:endParaRPr lang="en-US" sz="1100" dirty="0"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35113" y="4661994"/>
            <a:ext cx="2393198" cy="84932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2700" lvl="0">
              <a:spcBef>
                <a:spcPts val="300"/>
              </a:spcBef>
              <a:spcAft>
                <a:spcPts val="600"/>
              </a:spcAft>
            </a:pPr>
            <a:r>
              <a:rPr lang="ru-RU" sz="1100" b="1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Вертикальные решения – </a:t>
            </a:r>
            <a:br>
              <a:rPr lang="en-US" sz="1100" b="1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</a:br>
            <a:r>
              <a:rPr lang="ru-RU" sz="110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мы обладаем практическим опытом </a:t>
            </a:r>
            <a:br>
              <a:rPr lang="en-US" sz="110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</a:br>
            <a:r>
              <a:rPr lang="ru-RU" sz="110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и обширными знаниями ключевых </a:t>
            </a:r>
            <a:br>
              <a:rPr lang="en-US" sz="110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</a:br>
            <a:r>
              <a:rPr lang="ru-RU" sz="110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бизнес-процессов в отраслях наших клиентов, а также наилучших сценариев трансформации.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1414" y="2586629"/>
            <a:ext cx="6879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62626">
                  <a:lumMod val="75000"/>
                  <a:lumOff val="25000"/>
                </a:srgbClr>
              </a:buClr>
            </a:pPr>
            <a:r>
              <a:rPr lang="ru-RU" sz="1400" dirty="0">
                <a:latin typeface="+mj-lt"/>
                <a:cs typeface="Segoe UI Semibold" panose="020B0702040204020203" pitchFamily="34" charset="0"/>
              </a:rPr>
              <a:t>Цифровые </a:t>
            </a:r>
            <a:r>
              <a:rPr lang="ru-RU" sz="1400" dirty="0">
                <a:latin typeface="+mj-lt"/>
                <a:ea typeface="Segoe UI" pitchFamily="34" charset="0"/>
                <a:cs typeface="Segoe UI Semibold" panose="020B0702040204020203" pitchFamily="34" charset="0"/>
              </a:rPr>
              <a:t>технологии и решения для вашего бизнеса:</a:t>
            </a:r>
            <a:endParaRPr lang="en-US" sz="1400" dirty="0">
              <a:latin typeface="+mj-lt"/>
              <a:ea typeface="Segoe UI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96978-EDBD-4A95-9C36-26D0AA2C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89534"/>
            <a:ext cx="11621353" cy="679271"/>
          </a:xfrm>
        </p:spPr>
        <p:txBody>
          <a:bodyPr/>
          <a:lstStyle/>
          <a:p>
            <a:r>
              <a:rPr lang="ru-RU" dirty="0"/>
              <a:t>Мы помогаем нашим клиентам </a:t>
            </a:r>
            <a:r>
              <a:rPr lang="ru-RU" dirty="0">
                <a:solidFill>
                  <a:schemeClr val="accent1"/>
                </a:solidFill>
              </a:rPr>
              <a:t>в цифровой трансформации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15C2E3-A2DB-4BBC-82BF-A568FA970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5684" y="1577364"/>
            <a:ext cx="11621353" cy="606718"/>
          </a:xfrm>
        </p:spPr>
        <p:txBody>
          <a:bodyPr/>
          <a:lstStyle/>
          <a:p>
            <a:r>
              <a:rPr lang="ru-RU" dirty="0"/>
              <a:t>У нас есть необходимые ресурсы и компетенции, а также широкое региональное присутствие, </a:t>
            </a:r>
            <a:br>
              <a:rPr lang="ru-RU" dirty="0"/>
            </a:br>
            <a:r>
              <a:rPr lang="ru-RU" dirty="0"/>
              <a:t>позволяющее использовать таланты и международный опыт</a:t>
            </a:r>
          </a:p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38C598F-F7C6-4758-94A6-FC675F00C03C}"/>
              </a:ext>
            </a:extLst>
          </p:cNvPr>
          <p:cNvSpPr/>
          <p:nvPr/>
        </p:nvSpPr>
        <p:spPr>
          <a:xfrm>
            <a:off x="4861820" y="3093197"/>
            <a:ext cx="2645839" cy="264656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050" b="1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Услуги – </a:t>
            </a:r>
            <a: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консалтинг, проектирование, разработка и развертывание, внедрение, поддержка всех решений, обучение и практические занятия. Мы помогаем использовать технологии в полной мере.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050" b="1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Кибербезопасность – </a:t>
            </a:r>
            <a: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основа наших решений. Мы защищаем самые ценные активы наших клиентов.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050" b="1" dirty="0" err="1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Next-gen</a:t>
            </a:r>
            <a:r>
              <a:rPr lang="ru-RU" sz="1050" b="1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 – </a:t>
            </a:r>
            <a: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искусственный интеллект, аналитика данных, </a:t>
            </a:r>
            <a:r>
              <a:rPr lang="ru-RU" sz="1050" dirty="0" err="1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IoT</a:t>
            </a:r>
            <a:r>
              <a:rPr lang="ru-RU" sz="1050" dirty="0"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, отраслевые решения и т.д. Мы даем клиентам возможность получить ощутимую, измеримую отдачу от своих инвестиций благодаря эффективным инновациям нашей Цифровой лаборатории.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53710A-62E6-4197-B177-D8109A26C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704" y="3120417"/>
            <a:ext cx="216000" cy="21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686BA7-97A3-47D8-A6DA-B3932946C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2704" y="3741196"/>
            <a:ext cx="216000" cy="216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4B462B-0A4F-4310-915A-C60A7B4E27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2704" y="4691633"/>
            <a:ext cx="216000" cy="216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E013A9E-5320-4E8E-943B-907D0861DC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2804" y="5511321"/>
            <a:ext cx="216000" cy="216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064903F-68F5-4B9B-A1F9-B98C9CE4E4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17071" y="3120417"/>
            <a:ext cx="216000" cy="216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D457542-561C-430F-AC83-D26FB13E37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17071" y="4079191"/>
            <a:ext cx="216000" cy="216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584B782-A638-446C-8FA3-26B4B8E8A0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17071" y="4691633"/>
            <a:ext cx="216000" cy="216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9F5E9BC-9CC2-4D00-BE4B-390364D580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363603" y="4690083"/>
            <a:ext cx="216000" cy="216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BDC13EE-CF1D-46F9-9391-CDECB28C9DD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99638" y="3558074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90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E29E78B-B96C-44DA-A66A-F017DA2D2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90" y="469333"/>
            <a:ext cx="11956315" cy="1346225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ru-RU" dirty="0"/>
              <a:t>Софтлайн Решения уверенно занимает ведущие позиции </a:t>
            </a:r>
            <a:br>
              <a:rPr lang="ru-RU" dirty="0"/>
            </a:br>
            <a:r>
              <a:rPr lang="ru-RU" dirty="0"/>
              <a:t>в ключевых сегментах рынка и стабильно сохраняет верхние строчки в аналитических рейтингах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5ED9CC01-34AC-4AFE-973B-52FE26DB5620}"/>
              </a:ext>
            </a:extLst>
          </p:cNvPr>
          <p:cNvSpPr/>
          <p:nvPr/>
        </p:nvSpPr>
        <p:spPr>
          <a:xfrm>
            <a:off x="4919003" y="2049516"/>
            <a:ext cx="6938033" cy="3827869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037ACC6-924B-4892-A314-678912456AAA}"/>
              </a:ext>
            </a:extLst>
          </p:cNvPr>
          <p:cNvSpPr/>
          <p:nvPr/>
        </p:nvSpPr>
        <p:spPr>
          <a:xfrm>
            <a:off x="334964" y="2049517"/>
            <a:ext cx="4300098" cy="3827869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9B4A7C0-A6F5-42CC-A067-5B2988C922AA}"/>
              </a:ext>
            </a:extLst>
          </p:cNvPr>
          <p:cNvSpPr/>
          <p:nvPr/>
        </p:nvSpPr>
        <p:spPr>
          <a:xfrm>
            <a:off x="581000" y="2242068"/>
            <a:ext cx="1247731" cy="35475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8C85819-37C8-49F8-B2E9-A67512114A0C}"/>
              </a:ext>
            </a:extLst>
          </p:cNvPr>
          <p:cNvSpPr/>
          <p:nvPr/>
        </p:nvSpPr>
        <p:spPr>
          <a:xfrm>
            <a:off x="612530" y="2806737"/>
            <a:ext cx="112435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Крупнейшие </a:t>
            </a:r>
            <a:b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поставщики ИТ </a:t>
            </a:r>
            <a:b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розницу</a:t>
            </a:r>
            <a:endParaRPr lang="ru-RU" sz="12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ED40D5D-AF41-4350-BB45-F2B328C785E4}"/>
              </a:ext>
            </a:extLst>
          </p:cNvPr>
          <p:cNvSpPr/>
          <p:nvPr/>
        </p:nvSpPr>
        <p:spPr>
          <a:xfrm>
            <a:off x="724423" y="2219392"/>
            <a:ext cx="960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Топ-1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EB95E74-9C4E-43D3-8EE6-0C97F43C1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530" y="3535644"/>
            <a:ext cx="720000" cy="139353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5ECB648-BA8D-45C7-A933-61E9ACE9F767}"/>
              </a:ext>
            </a:extLst>
          </p:cNvPr>
          <p:cNvSpPr/>
          <p:nvPr/>
        </p:nvSpPr>
        <p:spPr>
          <a:xfrm>
            <a:off x="2934036" y="2806737"/>
            <a:ext cx="144046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Крупнейшие </a:t>
            </a:r>
            <a:br>
              <a:rPr lang="ru-RU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ИТ-поставщики </a:t>
            </a:r>
            <a:br>
              <a:rPr lang="ru-RU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промышленности</a:t>
            </a:r>
            <a:endParaRPr lang="ru-RU" sz="1200" dirty="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2C61B0D-CD98-4182-BEC9-E4D9E9DCF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4036" y="3525059"/>
            <a:ext cx="882862" cy="160522"/>
          </a:xfrm>
          <a:prstGeom prst="rect">
            <a:avLst/>
          </a:prstGeom>
        </p:spPr>
      </p:pic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493B7EC1-C495-4B14-9648-B58114A5222D}"/>
              </a:ext>
            </a:extLst>
          </p:cNvPr>
          <p:cNvSpPr/>
          <p:nvPr/>
        </p:nvSpPr>
        <p:spPr>
          <a:xfrm>
            <a:off x="5163741" y="2235762"/>
            <a:ext cx="1247731" cy="35475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C48D2FA7-EA84-4479-8617-258F7ED383A9}"/>
              </a:ext>
            </a:extLst>
          </p:cNvPr>
          <p:cNvSpPr/>
          <p:nvPr/>
        </p:nvSpPr>
        <p:spPr>
          <a:xfrm>
            <a:off x="5266983" y="2213086"/>
            <a:ext cx="1041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Топ-3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A655BA31-8487-4A2E-A833-BAEDE780E8C8}"/>
              </a:ext>
            </a:extLst>
          </p:cNvPr>
          <p:cNvSpPr/>
          <p:nvPr/>
        </p:nvSpPr>
        <p:spPr>
          <a:xfrm>
            <a:off x="5195271" y="2806737"/>
            <a:ext cx="113187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Рейтинг </a:t>
            </a:r>
            <a:br>
              <a:rPr lang="ru-RU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крупнейших </a:t>
            </a:r>
            <a:br>
              <a:rPr lang="ru-RU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ИТ-компаний</a:t>
            </a:r>
            <a:endParaRPr lang="ru-RU" sz="1200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B929A9A-DAAA-4458-BDEC-5548BD11A2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00920" y="3495070"/>
            <a:ext cx="504000" cy="22050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7A3AC96-871B-4F95-9A7F-6570986BCE02}"/>
              </a:ext>
            </a:extLst>
          </p:cNvPr>
          <p:cNvSpPr/>
          <p:nvPr/>
        </p:nvSpPr>
        <p:spPr>
          <a:xfrm>
            <a:off x="5195271" y="4620120"/>
            <a:ext cx="14201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Рейтинг провайдеров </a:t>
            </a:r>
            <a:br>
              <a:rPr lang="ru-RU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IaaS Global Cloud </a:t>
            </a:r>
            <a:endParaRPr lang="ru-RU" sz="1200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22001A0-F6A2-4E6C-9786-E5FCBCD58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2659" y="5318496"/>
            <a:ext cx="720000" cy="139353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378EB3A-6F6B-4144-803C-92C01748231E}"/>
              </a:ext>
            </a:extLst>
          </p:cNvPr>
          <p:cNvSpPr/>
          <p:nvPr/>
        </p:nvSpPr>
        <p:spPr>
          <a:xfrm>
            <a:off x="9719293" y="4602618"/>
            <a:ext cx="213774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Крупнейшие поставщики российских продуктов </a:t>
            </a:r>
            <a:br>
              <a:rPr lang="ru-RU" sz="12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 связанных с ними услуг</a:t>
            </a:r>
            <a:endParaRPr lang="ru-RU" sz="1200" dirty="0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C5B0D5A-F3E4-48E7-A77D-FA652BEEB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9293" y="5318496"/>
            <a:ext cx="720000" cy="139353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18587D4C-3964-478F-91C4-549C82FF6CFB}"/>
              </a:ext>
            </a:extLst>
          </p:cNvPr>
          <p:cNvSpPr/>
          <p:nvPr/>
        </p:nvSpPr>
        <p:spPr>
          <a:xfrm>
            <a:off x="581000" y="4117955"/>
            <a:ext cx="1247731" cy="35475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8D4C95C2-20FD-452A-AAE4-F4C840902A41}"/>
              </a:ext>
            </a:extLst>
          </p:cNvPr>
          <p:cNvSpPr/>
          <p:nvPr/>
        </p:nvSpPr>
        <p:spPr>
          <a:xfrm>
            <a:off x="684243" y="4088973"/>
            <a:ext cx="1041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Топ-2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12FF59D-A4A5-4775-A163-0173F4024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530" y="5318496"/>
            <a:ext cx="720000" cy="139353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B15BE75-5F89-4F6C-9B1F-375F796BB74B}"/>
              </a:ext>
            </a:extLst>
          </p:cNvPr>
          <p:cNvSpPr/>
          <p:nvPr/>
        </p:nvSpPr>
        <p:spPr>
          <a:xfrm>
            <a:off x="612530" y="4620120"/>
            <a:ext cx="202062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Топ-100 российских </a:t>
            </a:r>
            <a:br>
              <a:rPr lang="ru-RU" sz="120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ИТ-поставщиков решений для защиты информации</a:t>
            </a:r>
            <a:endParaRPr lang="ru-RU" sz="12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B57CD7B0-EC0B-4ED7-97AE-FE46D1918072}"/>
              </a:ext>
            </a:extLst>
          </p:cNvPr>
          <p:cNvSpPr/>
          <p:nvPr/>
        </p:nvSpPr>
        <p:spPr>
          <a:xfrm>
            <a:off x="7338993" y="2805596"/>
            <a:ext cx="1537868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200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Крупнейшие поставщики ИТ для финансового сектора</a:t>
            </a:r>
            <a:endParaRPr lang="ru-RU" sz="12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A4C00F99-093F-47BB-95D1-94F758E2E0E5}"/>
              </a:ext>
            </a:extLst>
          </p:cNvPr>
          <p:cNvSpPr/>
          <p:nvPr/>
        </p:nvSpPr>
        <p:spPr>
          <a:xfrm>
            <a:off x="7338993" y="4624097"/>
            <a:ext cx="1537868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2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Рейтинг провайдеров </a:t>
            </a:r>
            <a:br>
              <a:rPr lang="ru-RU" sz="12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 международной сетью ЦОД 2024</a:t>
            </a:r>
            <a:endParaRPr lang="ru-RU" sz="1200" dirty="0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1A25C58-B317-4887-8131-73DE7861E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8993" y="5318496"/>
            <a:ext cx="720000" cy="139353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6FE7A73-CB48-463C-9180-D57966FB0DF5}"/>
              </a:ext>
            </a:extLst>
          </p:cNvPr>
          <p:cNvSpPr/>
          <p:nvPr/>
        </p:nvSpPr>
        <p:spPr>
          <a:xfrm>
            <a:off x="9719293" y="2805596"/>
            <a:ext cx="172177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Крупнейшие </a:t>
            </a:r>
            <a:br>
              <a:rPr lang="ru-RU" sz="1200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ИБ-компании </a:t>
            </a:r>
            <a:br>
              <a:rPr lang="ru-RU" sz="1200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России</a:t>
            </a:r>
            <a:endParaRPr lang="ru-RU" sz="1200" dirty="0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5BD088B-BF34-409D-805D-D7F32EA9D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19293" y="3525059"/>
            <a:ext cx="882862" cy="160522"/>
          </a:xfrm>
          <a:prstGeom prst="rect">
            <a:avLst/>
          </a:prstGeom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8DCB8F3E-8E41-4E50-A848-433689C1FB69}"/>
              </a:ext>
            </a:extLst>
          </p:cNvPr>
          <p:cNvSpPr/>
          <p:nvPr/>
        </p:nvSpPr>
        <p:spPr>
          <a:xfrm>
            <a:off x="2934036" y="4629503"/>
            <a:ext cx="122560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Крупнейшие </a:t>
            </a:r>
            <a:br>
              <a:rPr lang="ru-RU" sz="12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ИТ-поставщики </a:t>
            </a:r>
            <a:br>
              <a:rPr lang="ru-RU" sz="12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2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банках</a:t>
            </a:r>
            <a:endParaRPr lang="ru-RU" sz="1200" dirty="0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A42741A-9713-43A9-B705-F03D2B72C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4036" y="5318496"/>
            <a:ext cx="882862" cy="1605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7B8A61C-F185-4BF1-81A8-E6D7A8088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8993" y="3535643"/>
            <a:ext cx="720000" cy="1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61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C4C32DD-7210-40BB-97B8-A4547C0A2659}"/>
              </a:ext>
            </a:extLst>
          </p:cNvPr>
          <p:cNvSpPr/>
          <p:nvPr/>
        </p:nvSpPr>
        <p:spPr>
          <a:xfrm>
            <a:off x="342480" y="1280453"/>
            <a:ext cx="11522076" cy="4762134"/>
          </a:xfrm>
          <a:prstGeom prst="roundRect">
            <a:avLst>
              <a:gd name="adj" fmla="val 34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Semilight" panose="020B0402040204020203" pitchFamily="34" charset="0"/>
            </a:endParaRPr>
          </a:p>
        </p:txBody>
      </p:sp>
      <p:cxnSp>
        <p:nvCxnSpPr>
          <p:cNvPr id="197" name="Прямая соединительная линия 196"/>
          <p:cNvCxnSpPr/>
          <p:nvPr/>
        </p:nvCxnSpPr>
        <p:spPr>
          <a:xfrm>
            <a:off x="533515" y="3444422"/>
            <a:ext cx="11133785" cy="0"/>
          </a:xfrm>
          <a:prstGeom prst="line">
            <a:avLst/>
          </a:prstGeom>
          <a:ln w="6350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единительная линия 198"/>
          <p:cNvCxnSpPr/>
          <p:nvPr/>
        </p:nvCxnSpPr>
        <p:spPr>
          <a:xfrm>
            <a:off x="543067" y="5309315"/>
            <a:ext cx="11114680" cy="0"/>
          </a:xfrm>
          <a:prstGeom prst="line">
            <a:avLst/>
          </a:prstGeom>
          <a:ln w="6350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я соединительная линия 212"/>
          <p:cNvCxnSpPr/>
          <p:nvPr/>
        </p:nvCxnSpPr>
        <p:spPr>
          <a:xfrm>
            <a:off x="543067" y="4505503"/>
            <a:ext cx="11114680" cy="0"/>
          </a:xfrm>
          <a:prstGeom prst="line">
            <a:avLst/>
          </a:prstGeom>
          <a:ln w="6350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243203" y="419821"/>
            <a:ext cx="11621353" cy="1182547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ru-RU" dirty="0"/>
              <a:t>Доверенный консультант для 10</a:t>
            </a:r>
            <a:r>
              <a:rPr lang="en-US" dirty="0"/>
              <a:t>0 </a:t>
            </a:r>
            <a:r>
              <a:rPr lang="ru-RU" dirty="0"/>
              <a:t>тысяч клиентов B2B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8537" y="3756604"/>
            <a:ext cx="17977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Малый и средний бизнес</a:t>
            </a:r>
            <a:endParaRPr lang="en-US" altLang="ru-RU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9861" y="4676095"/>
            <a:ext cx="18822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Государственный сектор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8532E102-AA8D-45C5-BC6A-017A325E3D32}"/>
              </a:ext>
            </a:extLst>
          </p:cNvPr>
          <p:cNvGrpSpPr/>
          <p:nvPr/>
        </p:nvGrpSpPr>
        <p:grpSpPr>
          <a:xfrm>
            <a:off x="3616807" y="4670110"/>
            <a:ext cx="7838284" cy="480884"/>
            <a:chOff x="3124323" y="4861163"/>
            <a:chExt cx="8503334" cy="521685"/>
          </a:xfrm>
        </p:grpSpPr>
        <p:pic>
          <p:nvPicPr>
            <p:cNvPr id="178" name="Picture 68" descr="http://www.zakupkihelp.ru/wp-content/uploads/2012/07/fas21-276x30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323" y="4867656"/>
              <a:ext cx="468000" cy="50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76" descr="http://gossluzhba.narod.ru/seals/ru/images/mid2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185" y="4964505"/>
              <a:ext cx="504000" cy="31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Рисунок 19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5597" y="4861163"/>
              <a:ext cx="504000" cy="521685"/>
            </a:xfrm>
            <a:prstGeom prst="rect">
              <a:avLst/>
            </a:prstGeom>
          </p:spPr>
        </p:pic>
        <p:pic>
          <p:nvPicPr>
            <p:cNvPr id="203" name="Рисунок 2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6421" y="4939862"/>
              <a:ext cx="612000" cy="364286"/>
            </a:xfrm>
            <a:prstGeom prst="rect">
              <a:avLst/>
            </a:prstGeom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5245" y="4872353"/>
              <a:ext cx="396000" cy="499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Рисунок 211" descr="cid:image036.jpg@01D54642.A36097A0"/>
            <p:cNvPicPr/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773" y="4902963"/>
              <a:ext cx="504000" cy="438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87657" y="5031088"/>
              <a:ext cx="540000" cy="181835"/>
            </a:xfrm>
            <a:prstGeom prst="rect">
              <a:avLst/>
            </a:prstGeom>
          </p:spPr>
        </p:pic>
        <p:pic>
          <p:nvPicPr>
            <p:cNvPr id="1032" name="Picture 8" descr="Sociedad de Seguros de Vida Magisterio Nacional - Actualidad Educativa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66009" y="4884405"/>
              <a:ext cx="864000" cy="47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Департамент по делам ГО, ЧС и пожарной безопасности города Москвы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4833" y="4909845"/>
              <a:ext cx="1224000" cy="42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Прямоугольник 9"/>
          <p:cNvSpPr/>
          <p:nvPr/>
        </p:nvSpPr>
        <p:spPr>
          <a:xfrm>
            <a:off x="559861" y="5413025"/>
            <a:ext cx="18822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Образование </a:t>
            </a:r>
            <a:br>
              <a:rPr lang="ru-RU" altLang="ru-RU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altLang="ru-RU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и здравоохранение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20D2921-FD33-4B26-B13B-9135C6CA8C42}"/>
              </a:ext>
            </a:extLst>
          </p:cNvPr>
          <p:cNvGrpSpPr/>
          <p:nvPr/>
        </p:nvGrpSpPr>
        <p:grpSpPr>
          <a:xfrm>
            <a:off x="3615408" y="5432725"/>
            <a:ext cx="7877638" cy="422347"/>
            <a:chOff x="3139975" y="5708780"/>
            <a:chExt cx="8546027" cy="458182"/>
          </a:xfrm>
        </p:grpSpPr>
        <p:pic>
          <p:nvPicPr>
            <p:cNvPr id="133" name="Рисунок 1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26828" y="5774902"/>
              <a:ext cx="834721" cy="325939"/>
            </a:xfrm>
            <a:prstGeom prst="rect">
              <a:avLst/>
            </a:prstGeom>
          </p:spPr>
        </p:pic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40793" y="5708780"/>
              <a:ext cx="504000" cy="458182"/>
            </a:xfrm>
            <a:prstGeom prst="rect">
              <a:avLst/>
            </a:prstGeom>
          </p:spPr>
        </p:pic>
        <p:pic>
          <p:nvPicPr>
            <p:cNvPr id="186" name="Рисунок 1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84" t="11623" r="2975" b="12826"/>
            <a:stretch/>
          </p:blipFill>
          <p:spPr>
            <a:xfrm>
              <a:off x="3139975" y="5792236"/>
              <a:ext cx="696723" cy="2579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0" descr="http://www.forum-hta.ru/files/uploads/RAMN_logo.gif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04" y="5764836"/>
              <a:ext cx="778202" cy="346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Рисунок 20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860159" y="5777399"/>
              <a:ext cx="825843" cy="32094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20217" y="5850838"/>
              <a:ext cx="1008000" cy="17406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71347" y="5735681"/>
              <a:ext cx="404381" cy="404381"/>
            </a:xfrm>
            <a:prstGeom prst="rect">
              <a:avLst/>
            </a:prstGeom>
          </p:spPr>
        </p:pic>
        <p:pic>
          <p:nvPicPr>
            <p:cNvPr id="1028" name="Picture 4" descr="Уральский федеральный университет — Википедия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339" y="5724480"/>
              <a:ext cx="861232" cy="426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НМИЦ онкологии им. Н.Н. Петрова | Наука и инновации Санкт-Петербургский  политехнический университет Петра Великого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58621" y="5778795"/>
              <a:ext cx="1008000" cy="318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542470" y="1940097"/>
            <a:ext cx="155008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Крупные корпоративные клиенты</a:t>
            </a:r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7EF84FF1-9B93-4257-9A89-1A6F3244F617}"/>
              </a:ext>
            </a:extLst>
          </p:cNvPr>
          <p:cNvGrpSpPr/>
          <p:nvPr/>
        </p:nvGrpSpPr>
        <p:grpSpPr>
          <a:xfrm>
            <a:off x="3622344" y="3597090"/>
            <a:ext cx="7870702" cy="738153"/>
            <a:chOff x="3124389" y="3629420"/>
            <a:chExt cx="8538503" cy="800783"/>
          </a:xfrm>
        </p:grpSpPr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218859" y="4024251"/>
              <a:ext cx="396000" cy="400193"/>
            </a:xfrm>
            <a:prstGeom prst="rect">
              <a:avLst/>
            </a:prstGeom>
          </p:spPr>
        </p:pic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705024" y="3722105"/>
              <a:ext cx="468000" cy="267428"/>
            </a:xfrm>
            <a:prstGeom prst="rect">
              <a:avLst/>
            </a:prstGeom>
          </p:spPr>
        </p:pic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151728" y="3744610"/>
              <a:ext cx="648000" cy="178382"/>
            </a:xfrm>
            <a:prstGeom prst="rect">
              <a:avLst/>
            </a:prstGeom>
          </p:spPr>
        </p:pic>
        <p:pic>
          <p:nvPicPr>
            <p:cNvPr id="126" name="Рисунок 12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989841" y="3716268"/>
              <a:ext cx="540000" cy="279103"/>
            </a:xfrm>
            <a:prstGeom prst="rect">
              <a:avLst/>
            </a:prstGeom>
          </p:spPr>
        </p:pic>
        <p:pic>
          <p:nvPicPr>
            <p:cNvPr id="129" name="Рисунок 12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9333" y="3670256"/>
              <a:ext cx="396000" cy="376363"/>
            </a:xfrm>
            <a:prstGeom prst="rect">
              <a:avLst/>
            </a:prstGeom>
          </p:spPr>
        </p:pic>
        <p:pic>
          <p:nvPicPr>
            <p:cNvPr id="140" name="Рисунок 139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348207" y="3646172"/>
              <a:ext cx="432000" cy="419295"/>
            </a:xfrm>
            <a:prstGeom prst="rect">
              <a:avLst/>
            </a:prstGeom>
          </p:spPr>
        </p:pic>
        <p:pic>
          <p:nvPicPr>
            <p:cNvPr id="141" name="Рисунок 14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551543" y="3695498"/>
              <a:ext cx="792000" cy="240269"/>
            </a:xfrm>
            <a:prstGeom prst="rect">
              <a:avLst/>
            </a:prstGeom>
          </p:spPr>
        </p:pic>
        <p:pic>
          <p:nvPicPr>
            <p:cNvPr id="142" name="Рисунок 14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71537" y="3653223"/>
              <a:ext cx="720000" cy="258411"/>
            </a:xfrm>
            <a:prstGeom prst="rect">
              <a:avLst/>
            </a:prstGeom>
          </p:spPr>
        </p:pic>
        <p:pic>
          <p:nvPicPr>
            <p:cNvPr id="143" name="Рисунок 14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362988" y="3712685"/>
              <a:ext cx="868102" cy="205897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1209541" y="4022410"/>
              <a:ext cx="453351" cy="40001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0329072" y="4061772"/>
              <a:ext cx="659843" cy="32992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9487973" y="4188533"/>
              <a:ext cx="612000" cy="131466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8638586" y="4148222"/>
              <a:ext cx="572343" cy="224167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7020798" y="3629420"/>
              <a:ext cx="432000" cy="409263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681001" y="4150513"/>
              <a:ext cx="710343" cy="197317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4862101" y="4135268"/>
              <a:ext cx="705692" cy="22582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124389" y="3799774"/>
              <a:ext cx="754450" cy="477818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10C2D77-E769-4BEA-BB2B-7A203D573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206" y="4102930"/>
              <a:ext cx="900000" cy="327273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AEE99068-B4CE-4636-BF59-DAC042750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13" b="19133"/>
            <a:stretch/>
          </p:blipFill>
          <p:spPr>
            <a:xfrm>
              <a:off x="6861745" y="4195523"/>
              <a:ext cx="612000" cy="1565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1F3783B-3CE3-4B45-883A-B4E481E4F468}"/>
              </a:ext>
            </a:extLst>
          </p:cNvPr>
          <p:cNvGrpSpPr/>
          <p:nvPr/>
        </p:nvGrpSpPr>
        <p:grpSpPr>
          <a:xfrm>
            <a:off x="3622344" y="1381127"/>
            <a:ext cx="7891553" cy="1886281"/>
            <a:chOff x="3124879" y="1358963"/>
            <a:chExt cx="8561123" cy="2046325"/>
          </a:xfrm>
        </p:grpSpPr>
        <p:pic>
          <p:nvPicPr>
            <p:cNvPr id="128" name="Рисунок 127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528" r="18127" b="-1605"/>
            <a:stretch/>
          </p:blipFill>
          <p:spPr>
            <a:xfrm>
              <a:off x="3739700" y="1415518"/>
              <a:ext cx="321297" cy="369045"/>
            </a:xfrm>
            <a:prstGeom prst="rect">
              <a:avLst/>
            </a:prstGeom>
          </p:spPr>
        </p:pic>
        <p:pic>
          <p:nvPicPr>
            <p:cNvPr id="165" name="Picture 28" descr="http://www.gcsu.ru/assets/tmp/css/images/alfastrahovanie-logo.png"/>
            <p:cNvPicPr>
              <a:picLocks noChangeAspect="1" noChangeArrowheads="1"/>
            </p:cNvPicPr>
            <p:nvPr/>
          </p:nvPicPr>
          <p:blipFill rotWithShape="1"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97788" y="2307170"/>
              <a:ext cx="720000" cy="228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42" descr="http://www.logobank.ru/images/ph/en/t/tele2.png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7578" y="1873748"/>
              <a:ext cx="432000" cy="21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44" descr="http://toplogos.ru/images/thumbs/preview-logo-vgtrk.png"/>
            <p:cNvPicPr>
              <a:picLocks noChangeAspect="1" noChangeArrowheads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33905" y="1402742"/>
              <a:ext cx="612000" cy="354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64" descr="http://cdn.marketplaceimages.windowsphone.com/v8/images/2db4ec1f-d305-477b-81f7-eef778c2711c?imageType=ws_icon_large"/>
            <p:cNvPicPr>
              <a:picLocks noChangeAspect="1" noChangeArrowheads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95" t="8801" r="5019" b="1673"/>
            <a:stretch/>
          </p:blipFill>
          <p:spPr bwMode="auto">
            <a:xfrm>
              <a:off x="3138526" y="1459498"/>
              <a:ext cx="328266" cy="258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Рисунок 206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3124879" y="2661904"/>
              <a:ext cx="792000" cy="35396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9301768" y="1459498"/>
              <a:ext cx="356956" cy="226240"/>
            </a:xfrm>
            <a:prstGeom prst="rect">
              <a:avLst/>
            </a:prstGeom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860" y="1399995"/>
              <a:ext cx="576000" cy="32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0622318" y="2081594"/>
              <a:ext cx="335526" cy="456316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7949059" y="3138065"/>
              <a:ext cx="576000" cy="225392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11231090" y="1433383"/>
              <a:ext cx="324000" cy="465749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5662303" y="2275455"/>
              <a:ext cx="540000" cy="292041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8480826" y="2700671"/>
              <a:ext cx="360000" cy="276429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5913688" y="2756940"/>
              <a:ext cx="432000" cy="19492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4798" y="2325949"/>
              <a:ext cx="792000" cy="19105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4115" y="3163232"/>
              <a:ext cx="576000" cy="175059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8587" y="3186357"/>
              <a:ext cx="576000" cy="12880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4879" y="3182909"/>
              <a:ext cx="720000" cy="135704"/>
            </a:xfrm>
            <a:prstGeom prst="rect">
              <a:avLst/>
            </a:prstGeom>
          </p:spPr>
        </p:pic>
        <p:pic>
          <p:nvPicPr>
            <p:cNvPr id="27" name="Picture 2" descr="ПАО &quot;НК &quot;Роснефть&quot;"/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9633" y="2575345"/>
              <a:ext cx="57600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5291" y="2658698"/>
              <a:ext cx="606329" cy="360376"/>
            </a:xfrm>
            <a:prstGeom prst="rect">
              <a:avLst/>
            </a:prstGeom>
          </p:spPr>
        </p:pic>
        <p:pic>
          <p:nvPicPr>
            <p:cNvPr id="1026" name="Picture 2" descr="Ростелеком Воронеж — Тарифы, отзывы, подключение | Провайдеры Воронежа"/>
            <p:cNvPicPr>
              <a:picLocks noChangeAspect="1" noChangeArrowheads="1"/>
            </p:cNvPicPr>
            <p:nvPr/>
          </p:nvPicPr>
          <p:blipFill rotWithShape="1"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60008" y="1883594"/>
              <a:ext cx="756000" cy="204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РКЦ Прогресс (@ProgressSamara) / Twitter"/>
            <p:cNvPicPr>
              <a:picLocks noChangeAspect="1" noChangeArrowheads="1"/>
            </p:cNvPicPr>
            <p:nvPr/>
          </p:nvPicPr>
          <p:blipFill rotWithShape="1"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64540" y="1412834"/>
              <a:ext cx="393637" cy="51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1044" y="1463868"/>
              <a:ext cx="684000" cy="244089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6768" y="1896181"/>
              <a:ext cx="468000" cy="214389"/>
            </a:xfrm>
            <a:prstGeom prst="rect">
              <a:avLst/>
            </a:prstGeom>
          </p:spPr>
        </p:pic>
        <p:pic>
          <p:nvPicPr>
            <p:cNvPr id="1040" name="Picture 16" descr="Почта России логотип вектор"/>
            <p:cNvPicPr>
              <a:picLocks noChangeAspect="1" noChangeArrowheads="1"/>
            </p:cNvPicPr>
            <p:nvPr/>
          </p:nvPicPr>
          <p:blipFill rotWithShape="1"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000" b="23765"/>
            <a:stretch/>
          </p:blipFill>
          <p:spPr bwMode="auto">
            <a:xfrm>
              <a:off x="10274767" y="3100324"/>
              <a:ext cx="576000" cy="30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6818" y="2343287"/>
              <a:ext cx="576000" cy="156376"/>
            </a:xfrm>
            <a:prstGeom prst="rect">
              <a:avLst/>
            </a:prstGeom>
          </p:spPr>
        </p:pic>
        <p:pic>
          <p:nvPicPr>
            <p:cNvPr id="12" name="Picture 2" descr="Клиент компании ZettaLex - ПАО &quot;Сибур Холдинг&quot;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3823" y="3177681"/>
              <a:ext cx="576000" cy="14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АО «Газпромбанк»: финансовые показатели - топ 100 компаний - Коммерсантъ"/>
            <p:cNvPicPr>
              <a:picLocks noChangeAspect="1" noChangeArrowheads="1"/>
            </p:cNvPicPr>
            <p:nvPr/>
          </p:nvPicPr>
          <p:blipFill rotWithShape="1">
            <a:blip r:embed="rId6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28032" y="2745924"/>
              <a:ext cx="792000" cy="18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Файл:VTB logo 2018.png — Википедия"/>
            <p:cNvPicPr>
              <a:picLocks noChangeAspect="1" noChangeArrowheads="1"/>
            </p:cNvPicPr>
            <p:nvPr/>
          </p:nvPicPr>
          <p:blipFill rotWithShape="1">
            <a:blip r:embed="rId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79293" y="2309128"/>
              <a:ext cx="576000" cy="224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3198" y="1928842"/>
              <a:ext cx="720000" cy="129600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9351" y="3160327"/>
              <a:ext cx="1080000" cy="180869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8085" y="2785196"/>
              <a:ext cx="576000" cy="118080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0388" y="1905524"/>
              <a:ext cx="720000" cy="164145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4960" y="1518120"/>
              <a:ext cx="504000" cy="132630"/>
            </a:xfrm>
            <a:prstGeom prst="rect">
              <a:avLst/>
            </a:prstGeom>
          </p:spPr>
        </p:pic>
        <p:pic>
          <p:nvPicPr>
            <p:cNvPr id="52" name="Picture 6" descr="ЛУКОЙЛ - Официальный сайт Компании «ЛУКОЙЛ»"/>
            <p:cNvPicPr>
              <a:picLocks noChangeAspect="1" noChangeArrowheads="1"/>
            </p:cNvPicPr>
            <p:nvPr/>
          </p:nvPicPr>
          <p:blipFill rotWithShape="1">
            <a:blip r:embed="rId7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78362" y="2032286"/>
              <a:ext cx="432000" cy="55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8" descr="Создать мем &quot;Русал, логотип русал саянал, ок русал логотип&quot; - Картинки -  Meme-arsenal.com"/>
            <p:cNvPicPr>
              <a:picLocks noChangeAspect="1" noChangeArrowheads="1"/>
            </p:cNvPicPr>
            <p:nvPr/>
          </p:nvPicPr>
          <p:blipFill rotWithShape="1">
            <a:blip r:embed="rId7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10429" y="2645520"/>
              <a:ext cx="648000" cy="419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4818" y="1886485"/>
              <a:ext cx="648000" cy="204120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821CFD95-13D6-4D74-8B2A-3C6EAD40E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p:blipFill>
          <p:spPr>
            <a:xfrm>
              <a:off x="9931632" y="1449785"/>
              <a:ext cx="360000" cy="36000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CF1A0B6-03BD-4985-B8BE-EDD8D9229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p:blipFill>
          <p:spPr>
            <a:xfrm>
              <a:off x="4025313" y="2355253"/>
              <a:ext cx="684000" cy="13980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A18B636-2D8F-4D21-8DFB-56C68D7E9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/>
            </a:stretch>
          </p:blipFill>
          <p:spPr>
            <a:xfrm>
              <a:off x="10017652" y="2081594"/>
              <a:ext cx="360000" cy="36000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CEF1766-BCB2-4FAB-AB54-9BD0A6983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0002" y="3102146"/>
              <a:ext cx="576000" cy="297231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59D050C-9949-46F8-8C0C-449E649A2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5"/>
                </a:ext>
              </a:extLst>
            </a:blip>
            <a:stretch>
              <a:fillRect/>
            </a:stretch>
          </p:blipFill>
          <p:spPr>
            <a:xfrm>
              <a:off x="9323148" y="1891962"/>
              <a:ext cx="360000" cy="251457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A6F6950-9919-4D6E-910D-97C5F4C89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7"/>
                </a:ext>
              </a:extLst>
            </a:blip>
            <a:stretch>
              <a:fillRect/>
            </a:stretch>
          </p:blipFill>
          <p:spPr>
            <a:xfrm>
              <a:off x="7567952" y="1358963"/>
              <a:ext cx="612000" cy="300709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1DA4D1FD-03D2-492F-B1B5-057EBF0E0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9728" y="2762893"/>
              <a:ext cx="612000" cy="178698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CD228FB7-E4DF-431E-BD44-406D85C82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tretch>
              <a:fillRect/>
            </a:stretch>
          </p:blipFill>
          <p:spPr>
            <a:xfrm>
              <a:off x="8778929" y="3214104"/>
              <a:ext cx="432000" cy="132923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A8975E5E-56AA-4A2B-A4B2-A9F5525CB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223" y="2769680"/>
              <a:ext cx="756000" cy="13608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0B228607-86F8-4AE3-9155-8A5C544A0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7" r="8816"/>
            <a:stretch/>
          </p:blipFill>
          <p:spPr>
            <a:xfrm>
              <a:off x="8541958" y="1819797"/>
              <a:ext cx="504000" cy="392837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D5A737F3-62AD-4D52-9AAD-8809D3FF8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2" t="22987" r="7293" b="22573"/>
            <a:stretch/>
          </p:blipFill>
          <p:spPr>
            <a:xfrm>
              <a:off x="9260284" y="2235293"/>
              <a:ext cx="573565" cy="37236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A49FE476-7C46-443B-BBDC-3F2083657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5531" y="3096235"/>
              <a:ext cx="540000" cy="30905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0DD90A3-92ED-4DE2-8C8A-138D6F3A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026" y="1363492"/>
              <a:ext cx="432000" cy="432000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692D41A-7CAE-4622-A443-48632003E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7"/>
                </a:ext>
              </a:extLst>
            </a:blip>
            <a:stretch>
              <a:fillRect/>
            </a:stretch>
          </p:blipFill>
          <p:spPr>
            <a:xfrm>
              <a:off x="4949637" y="2328615"/>
              <a:ext cx="468000" cy="143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3321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856774FB-C190-4B6F-A41E-955343C5F662}"/>
              </a:ext>
            </a:extLst>
          </p:cNvPr>
          <p:cNvSpPr/>
          <p:nvPr/>
        </p:nvSpPr>
        <p:spPr>
          <a:xfrm>
            <a:off x="329117" y="1125894"/>
            <a:ext cx="11522076" cy="5115474"/>
          </a:xfrm>
          <a:prstGeom prst="roundRect">
            <a:avLst>
              <a:gd name="adj" fmla="val 34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Semilight" panose="020B0402040204020203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685" y="387849"/>
            <a:ext cx="11621353" cy="562361"/>
          </a:xfrm>
        </p:spPr>
        <p:txBody>
          <a:bodyPr>
            <a:noAutofit/>
          </a:bodyPr>
          <a:lstStyle/>
          <a:p>
            <a:r>
              <a:rPr lang="ru-RU" dirty="0"/>
              <a:t>Сотрудничество </a:t>
            </a:r>
            <a:r>
              <a:rPr lang="ru-RU"/>
              <a:t>с 5000</a:t>
            </a:r>
            <a:r>
              <a:rPr lang="en-US" dirty="0"/>
              <a:t> </a:t>
            </a:r>
            <a:r>
              <a:rPr lang="ru-RU" dirty="0"/>
              <a:t>вендорами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049F71B-FA27-4405-A9E7-4E8DCE539D33}"/>
              </a:ext>
            </a:extLst>
          </p:cNvPr>
          <p:cNvSpPr txBox="1"/>
          <p:nvPr/>
        </p:nvSpPr>
        <p:spPr>
          <a:xfrm>
            <a:off x="529108" y="1653133"/>
            <a:ext cx="17301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Информационная безопасность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DB4EE73-90CD-4E3C-A6DB-8D8819DF4BE4}"/>
              </a:ext>
            </a:extLst>
          </p:cNvPr>
          <p:cNvSpPr txBox="1"/>
          <p:nvPr/>
        </p:nvSpPr>
        <p:spPr>
          <a:xfrm>
            <a:off x="529108" y="2908753"/>
            <a:ext cx="182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Облака </a:t>
            </a:r>
            <a:b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 виртуализация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049F71B-FA27-4405-A9E7-4E8DCE539D33}"/>
              </a:ext>
            </a:extLst>
          </p:cNvPr>
          <p:cNvSpPr txBox="1"/>
          <p:nvPr/>
        </p:nvSpPr>
        <p:spPr>
          <a:xfrm>
            <a:off x="529108" y="4423479"/>
            <a:ext cx="16715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Программное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и аппаратное обеспечение</a:t>
            </a: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6FA9A2C-5FBF-4EE3-89F9-6E0AD84F6F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110" y="1389008"/>
            <a:ext cx="857590" cy="1747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582" y="1365111"/>
            <a:ext cx="926198" cy="2225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0058B7A-23A4-4C9C-AF07-667C8C5F1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904" y="1364582"/>
            <a:ext cx="857590" cy="22358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F5058F5-8227-4DD6-8CED-17F45D2EB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5566" y="1364582"/>
            <a:ext cx="857590" cy="223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D105D2F-9E3C-4B4C-B944-E258A50B7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215" y="1352726"/>
            <a:ext cx="960501" cy="2504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0B4628B-C967-4D08-AFD0-16E637FF1F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9110" y="1837697"/>
            <a:ext cx="857590" cy="2235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B290F34-E774-40AC-BDF0-51D2974EC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9582" y="1828754"/>
            <a:ext cx="926198" cy="2414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54A3C96-380B-4A2A-9E55-90F141B4BA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3181" y="1842169"/>
            <a:ext cx="823287" cy="21464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FDBD65-D63F-4A36-A96A-C52607C464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0738" y="1853818"/>
            <a:ext cx="733923" cy="19134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26C563E-087D-4D20-B57D-C62E03AF8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1263" y="1828754"/>
            <a:ext cx="926198" cy="2414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ACEE6B4-4A01-4376-B9A9-C5D46E966D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8877" y="1369230"/>
            <a:ext cx="891894" cy="232530"/>
          </a:xfrm>
          <a:prstGeom prst="rect">
            <a:avLst/>
          </a:prstGeom>
        </p:spPr>
      </p:pic>
      <p:grpSp>
        <p:nvGrpSpPr>
          <p:cNvPr id="1054" name="Группа 1053">
            <a:extLst>
              <a:ext uri="{FF2B5EF4-FFF2-40B4-BE49-F238E27FC236}">
                <a16:creationId xmlns:a16="http://schemas.microsoft.com/office/drawing/2014/main" id="{A7BFCD3D-E238-4811-A7B0-BFFD1FE167C3}"/>
              </a:ext>
            </a:extLst>
          </p:cNvPr>
          <p:cNvGrpSpPr/>
          <p:nvPr/>
        </p:nvGrpSpPr>
        <p:grpSpPr>
          <a:xfrm>
            <a:off x="3392111" y="2272517"/>
            <a:ext cx="6482389" cy="247855"/>
            <a:chOff x="3244801" y="2245936"/>
            <a:chExt cx="6802956" cy="260112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7D188AD-1B71-4683-AF45-ED508C3F5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44801" y="2290048"/>
              <a:ext cx="828493" cy="21600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8C9054C-1BF3-47A0-ABD6-B7B04A00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40515" y="2290048"/>
              <a:ext cx="828493" cy="216000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D81AEBAF-757E-4BBE-AF5D-5CE25AE8B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22003" y="2245936"/>
              <a:ext cx="966576" cy="25200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4C6B801-D187-4101-A17A-BCCAFC467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255757" y="2262168"/>
              <a:ext cx="792000" cy="20648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3047A5D3-B947-4584-9FD7-7EFEC29E1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876168" y="2275223"/>
              <a:ext cx="792000" cy="206486"/>
            </a:xfrm>
            <a:prstGeom prst="rect">
              <a:avLst/>
            </a:prstGeom>
          </p:spPr>
        </p:pic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58C096A-D07B-4F78-8EFD-F5AC796506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13886" y="2824688"/>
            <a:ext cx="857590" cy="22358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A8FD94A-9179-4CC0-8D1A-4FB3F827B1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04573" y="2811273"/>
            <a:ext cx="960501" cy="250415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0EF1502-598E-4F9E-BA43-9B9A1E47D06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74663" y="2742094"/>
            <a:ext cx="686072" cy="286680"/>
          </a:xfrm>
          <a:prstGeom prst="rect">
            <a:avLst/>
          </a:prstGeom>
        </p:spPr>
      </p:pic>
      <p:grpSp>
        <p:nvGrpSpPr>
          <p:cNvPr id="212" name="Группа 211">
            <a:extLst>
              <a:ext uri="{FF2B5EF4-FFF2-40B4-BE49-F238E27FC236}">
                <a16:creationId xmlns:a16="http://schemas.microsoft.com/office/drawing/2014/main" id="{9860D738-3367-4EB1-ABA2-1AD2A4A367A7}"/>
              </a:ext>
            </a:extLst>
          </p:cNvPr>
          <p:cNvGrpSpPr/>
          <p:nvPr/>
        </p:nvGrpSpPr>
        <p:grpSpPr>
          <a:xfrm>
            <a:off x="10509870" y="2836431"/>
            <a:ext cx="788983" cy="200100"/>
            <a:chOff x="7450874" y="5194451"/>
            <a:chExt cx="863854" cy="209995"/>
          </a:xfrm>
        </p:grpSpPr>
        <p:pic>
          <p:nvPicPr>
            <p:cNvPr id="213" name="object 29">
              <a:extLst>
                <a:ext uri="{FF2B5EF4-FFF2-40B4-BE49-F238E27FC236}">
                  <a16:creationId xmlns:a16="http://schemas.microsoft.com/office/drawing/2014/main" id="{81761C32-9371-41A3-90E4-70F45752B1F3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50881" y="5194452"/>
              <a:ext cx="113523" cy="92160"/>
            </a:xfrm>
            <a:prstGeom prst="rect">
              <a:avLst/>
            </a:prstGeom>
          </p:spPr>
        </p:pic>
        <p:pic>
          <p:nvPicPr>
            <p:cNvPr id="214" name="object 30">
              <a:extLst>
                <a:ext uri="{FF2B5EF4-FFF2-40B4-BE49-F238E27FC236}">
                  <a16:creationId xmlns:a16="http://schemas.microsoft.com/office/drawing/2014/main" id="{08E7DAD3-5958-4E41-8A4E-71682F18E17B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575933" y="5194452"/>
              <a:ext cx="119028" cy="92160"/>
            </a:xfrm>
            <a:prstGeom prst="rect">
              <a:avLst/>
            </a:prstGeom>
          </p:spPr>
        </p:pic>
        <p:pic>
          <p:nvPicPr>
            <p:cNvPr id="215" name="object 31">
              <a:extLst>
                <a:ext uri="{FF2B5EF4-FFF2-40B4-BE49-F238E27FC236}">
                  <a16:creationId xmlns:a16="http://schemas.microsoft.com/office/drawing/2014/main" id="{23D116C2-FF57-4563-A5B8-256ECBC10372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713145" y="5194453"/>
              <a:ext cx="108536" cy="92160"/>
            </a:xfrm>
            <a:prstGeom prst="rect">
              <a:avLst/>
            </a:prstGeom>
          </p:spPr>
        </p:pic>
        <p:sp>
          <p:nvSpPr>
            <p:cNvPr id="216" name="object 32">
              <a:extLst>
                <a:ext uri="{FF2B5EF4-FFF2-40B4-BE49-F238E27FC236}">
                  <a16:creationId xmlns:a16="http://schemas.microsoft.com/office/drawing/2014/main" id="{81152150-6553-4FE8-9360-26E6032BE840}"/>
                </a:ext>
              </a:extLst>
            </p:cNvPr>
            <p:cNvSpPr/>
            <p:nvPr/>
          </p:nvSpPr>
          <p:spPr>
            <a:xfrm>
              <a:off x="7836271" y="5194456"/>
              <a:ext cx="103097" cy="91901"/>
            </a:xfrm>
            <a:custGeom>
              <a:avLst/>
              <a:gdLst/>
              <a:ahLst/>
              <a:cxnLst/>
              <a:rect l="l" t="t" r="r" b="b"/>
              <a:pathLst>
                <a:path w="175259" h="151129">
                  <a:moveTo>
                    <a:pt x="175069" y="114300"/>
                  </a:moveTo>
                  <a:lnTo>
                    <a:pt x="47955" y="114300"/>
                  </a:lnTo>
                  <a:lnTo>
                    <a:pt x="47955" y="91440"/>
                  </a:lnTo>
                  <a:lnTo>
                    <a:pt x="160629" y="91440"/>
                  </a:lnTo>
                  <a:lnTo>
                    <a:pt x="160629" y="57150"/>
                  </a:lnTo>
                  <a:lnTo>
                    <a:pt x="47955" y="57150"/>
                  </a:lnTo>
                  <a:lnTo>
                    <a:pt x="47955" y="36830"/>
                  </a:lnTo>
                  <a:lnTo>
                    <a:pt x="173913" y="36830"/>
                  </a:lnTo>
                  <a:lnTo>
                    <a:pt x="173913" y="0"/>
                  </a:lnTo>
                  <a:lnTo>
                    <a:pt x="0" y="0"/>
                  </a:lnTo>
                  <a:lnTo>
                    <a:pt x="0" y="36830"/>
                  </a:lnTo>
                  <a:lnTo>
                    <a:pt x="0" y="57150"/>
                  </a:lnTo>
                  <a:lnTo>
                    <a:pt x="0" y="91440"/>
                  </a:lnTo>
                  <a:lnTo>
                    <a:pt x="0" y="114300"/>
                  </a:lnTo>
                  <a:lnTo>
                    <a:pt x="0" y="151130"/>
                  </a:lnTo>
                  <a:lnTo>
                    <a:pt x="175069" y="151130"/>
                  </a:lnTo>
                  <a:lnTo>
                    <a:pt x="175069" y="114300"/>
                  </a:lnTo>
                  <a:close/>
                </a:path>
              </a:pathLst>
            </a:custGeom>
            <a:solidFill>
              <a:srgbClr val="1E2446"/>
            </a:solidFill>
          </p:spPr>
          <p:txBody>
            <a:bodyPr wrap="square" lIns="0" tIns="0" rIns="0" bIns="0" rtlCol="0"/>
            <a:lstStyle/>
            <a:p>
              <a:endParaRPr dirty="0">
                <a:latin typeface="Segoe UI Semilight" panose="020B0402040204020203" pitchFamily="34" charset="0"/>
              </a:endParaRPr>
            </a:p>
          </p:txBody>
        </p:sp>
        <p:pic>
          <p:nvPicPr>
            <p:cNvPr id="217" name="object 33">
              <a:extLst>
                <a:ext uri="{FF2B5EF4-FFF2-40B4-BE49-F238E27FC236}">
                  <a16:creationId xmlns:a16="http://schemas.microsoft.com/office/drawing/2014/main" id="{9F4297D1-1F69-4923-B354-EA356B01ED10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55413" y="5194451"/>
              <a:ext cx="110536" cy="92160"/>
            </a:xfrm>
            <a:prstGeom prst="rect">
              <a:avLst/>
            </a:prstGeom>
          </p:spPr>
        </p:pic>
        <p:sp>
          <p:nvSpPr>
            <p:cNvPr id="218" name="object 34">
              <a:extLst>
                <a:ext uri="{FF2B5EF4-FFF2-40B4-BE49-F238E27FC236}">
                  <a16:creationId xmlns:a16="http://schemas.microsoft.com/office/drawing/2014/main" id="{AF46E1E1-382D-46A8-B2F2-50546936E376}"/>
                </a:ext>
              </a:extLst>
            </p:cNvPr>
            <p:cNvSpPr/>
            <p:nvPr/>
          </p:nvSpPr>
          <p:spPr>
            <a:xfrm>
              <a:off x="7450874" y="5309456"/>
              <a:ext cx="609992" cy="94990"/>
            </a:xfrm>
            <a:custGeom>
              <a:avLst/>
              <a:gdLst/>
              <a:ahLst/>
              <a:cxnLst/>
              <a:rect l="l" t="t" r="r" b="b"/>
              <a:pathLst>
                <a:path w="1036954" h="156209">
                  <a:moveTo>
                    <a:pt x="188569" y="2273"/>
                  </a:moveTo>
                  <a:lnTo>
                    <a:pt x="0" y="2273"/>
                  </a:lnTo>
                  <a:lnTo>
                    <a:pt x="0" y="40373"/>
                  </a:lnTo>
                  <a:lnTo>
                    <a:pt x="0" y="153403"/>
                  </a:lnTo>
                  <a:lnTo>
                    <a:pt x="48171" y="153403"/>
                  </a:lnTo>
                  <a:lnTo>
                    <a:pt x="48171" y="40373"/>
                  </a:lnTo>
                  <a:lnTo>
                    <a:pt x="140411" y="40373"/>
                  </a:lnTo>
                  <a:lnTo>
                    <a:pt x="140411" y="153403"/>
                  </a:lnTo>
                  <a:lnTo>
                    <a:pt x="188569" y="153403"/>
                  </a:lnTo>
                  <a:lnTo>
                    <a:pt x="188569" y="40373"/>
                  </a:lnTo>
                  <a:lnTo>
                    <a:pt x="188569" y="2273"/>
                  </a:lnTo>
                  <a:close/>
                </a:path>
                <a:path w="1036954" h="156209">
                  <a:moveTo>
                    <a:pt x="407339" y="51587"/>
                  </a:moveTo>
                  <a:lnTo>
                    <a:pt x="405498" y="40703"/>
                  </a:lnTo>
                  <a:lnTo>
                    <a:pt x="403987" y="31762"/>
                  </a:lnTo>
                  <a:lnTo>
                    <a:pt x="393230" y="16154"/>
                  </a:lnTo>
                  <a:lnTo>
                    <a:pt x="374053" y="5943"/>
                  </a:lnTo>
                  <a:lnTo>
                    <a:pt x="358063" y="3898"/>
                  </a:lnTo>
                  <a:lnTo>
                    <a:pt x="358063" y="44107"/>
                  </a:lnTo>
                  <a:lnTo>
                    <a:pt x="358063" y="65824"/>
                  </a:lnTo>
                  <a:lnTo>
                    <a:pt x="351180" y="69215"/>
                  </a:lnTo>
                  <a:lnTo>
                    <a:pt x="267639" y="69215"/>
                  </a:lnTo>
                  <a:lnTo>
                    <a:pt x="267639" y="40703"/>
                  </a:lnTo>
                  <a:lnTo>
                    <a:pt x="351180" y="40703"/>
                  </a:lnTo>
                  <a:lnTo>
                    <a:pt x="358063" y="44107"/>
                  </a:lnTo>
                  <a:lnTo>
                    <a:pt x="358063" y="3898"/>
                  </a:lnTo>
                  <a:lnTo>
                    <a:pt x="345389" y="2273"/>
                  </a:lnTo>
                  <a:lnTo>
                    <a:pt x="219430" y="2273"/>
                  </a:lnTo>
                  <a:lnTo>
                    <a:pt x="219430" y="153835"/>
                  </a:lnTo>
                  <a:lnTo>
                    <a:pt x="267601" y="153835"/>
                  </a:lnTo>
                  <a:lnTo>
                    <a:pt x="267601" y="107696"/>
                  </a:lnTo>
                  <a:lnTo>
                    <a:pt x="345389" y="107696"/>
                  </a:lnTo>
                  <a:lnTo>
                    <a:pt x="393217" y="93929"/>
                  </a:lnTo>
                  <a:lnTo>
                    <a:pt x="407339" y="57937"/>
                  </a:lnTo>
                  <a:lnTo>
                    <a:pt x="407339" y="51587"/>
                  </a:lnTo>
                  <a:close/>
                </a:path>
                <a:path w="1036954" h="156209">
                  <a:moveTo>
                    <a:pt x="637489" y="74650"/>
                  </a:moveTo>
                  <a:lnTo>
                    <a:pt x="629627" y="42748"/>
                  </a:lnTo>
                  <a:lnTo>
                    <a:pt x="627748" y="40703"/>
                  </a:lnTo>
                  <a:lnTo>
                    <a:pt x="608164" y="19342"/>
                  </a:lnTo>
                  <a:lnTo>
                    <a:pt x="588175" y="10325"/>
                  </a:lnTo>
                  <a:lnTo>
                    <a:pt x="588175" y="74650"/>
                  </a:lnTo>
                  <a:lnTo>
                    <a:pt x="588175" y="81445"/>
                  </a:lnTo>
                  <a:lnTo>
                    <a:pt x="584504" y="96012"/>
                  </a:lnTo>
                  <a:lnTo>
                    <a:pt x="573925" y="106654"/>
                  </a:lnTo>
                  <a:lnTo>
                    <a:pt x="557110" y="113182"/>
                  </a:lnTo>
                  <a:lnTo>
                    <a:pt x="534708" y="115392"/>
                  </a:lnTo>
                  <a:lnTo>
                    <a:pt x="525526" y="115392"/>
                  </a:lnTo>
                  <a:lnTo>
                    <a:pt x="503135" y="113169"/>
                  </a:lnTo>
                  <a:lnTo>
                    <a:pt x="486308" y="106641"/>
                  </a:lnTo>
                  <a:lnTo>
                    <a:pt x="475729" y="95999"/>
                  </a:lnTo>
                  <a:lnTo>
                    <a:pt x="472059" y="81445"/>
                  </a:lnTo>
                  <a:lnTo>
                    <a:pt x="472059" y="74650"/>
                  </a:lnTo>
                  <a:lnTo>
                    <a:pt x="475742" y="59994"/>
                  </a:lnTo>
                  <a:lnTo>
                    <a:pt x="486321" y="49364"/>
                  </a:lnTo>
                  <a:lnTo>
                    <a:pt x="503148" y="42887"/>
                  </a:lnTo>
                  <a:lnTo>
                    <a:pt x="525526" y="40703"/>
                  </a:lnTo>
                  <a:lnTo>
                    <a:pt x="534708" y="40703"/>
                  </a:lnTo>
                  <a:lnTo>
                    <a:pt x="557110" y="42887"/>
                  </a:lnTo>
                  <a:lnTo>
                    <a:pt x="573925" y="49364"/>
                  </a:lnTo>
                  <a:lnTo>
                    <a:pt x="584504" y="59994"/>
                  </a:lnTo>
                  <a:lnTo>
                    <a:pt x="588175" y="74650"/>
                  </a:lnTo>
                  <a:lnTo>
                    <a:pt x="588175" y="10325"/>
                  </a:lnTo>
                  <a:lnTo>
                    <a:pt x="576237" y="4927"/>
                  </a:lnTo>
                  <a:lnTo>
                    <a:pt x="537006" y="0"/>
                  </a:lnTo>
                  <a:lnTo>
                    <a:pt x="525526" y="0"/>
                  </a:lnTo>
                  <a:lnTo>
                    <a:pt x="485368" y="4927"/>
                  </a:lnTo>
                  <a:lnTo>
                    <a:pt x="452704" y="19342"/>
                  </a:lnTo>
                  <a:lnTo>
                    <a:pt x="430758" y="42748"/>
                  </a:lnTo>
                  <a:lnTo>
                    <a:pt x="422732" y="74650"/>
                  </a:lnTo>
                  <a:lnTo>
                    <a:pt x="422732" y="81445"/>
                  </a:lnTo>
                  <a:lnTo>
                    <a:pt x="430758" y="113334"/>
                  </a:lnTo>
                  <a:lnTo>
                    <a:pt x="452704" y="136753"/>
                  </a:lnTo>
                  <a:lnTo>
                    <a:pt x="485368" y="151168"/>
                  </a:lnTo>
                  <a:lnTo>
                    <a:pt x="525526" y="156095"/>
                  </a:lnTo>
                  <a:lnTo>
                    <a:pt x="537006" y="156095"/>
                  </a:lnTo>
                  <a:lnTo>
                    <a:pt x="576237" y="151168"/>
                  </a:lnTo>
                  <a:lnTo>
                    <a:pt x="627748" y="115392"/>
                  </a:lnTo>
                  <a:lnTo>
                    <a:pt x="637489" y="81445"/>
                  </a:lnTo>
                  <a:lnTo>
                    <a:pt x="637489" y="74650"/>
                  </a:lnTo>
                  <a:close/>
                </a:path>
                <a:path w="1036954" h="156209">
                  <a:moveTo>
                    <a:pt x="843318" y="2273"/>
                  </a:moveTo>
                  <a:lnTo>
                    <a:pt x="646010" y="2273"/>
                  </a:lnTo>
                  <a:lnTo>
                    <a:pt x="646010" y="40373"/>
                  </a:lnTo>
                  <a:lnTo>
                    <a:pt x="720572" y="40373"/>
                  </a:lnTo>
                  <a:lnTo>
                    <a:pt x="720572" y="153403"/>
                  </a:lnTo>
                  <a:lnTo>
                    <a:pt x="768743" y="153403"/>
                  </a:lnTo>
                  <a:lnTo>
                    <a:pt x="768743" y="40373"/>
                  </a:lnTo>
                  <a:lnTo>
                    <a:pt x="843318" y="40373"/>
                  </a:lnTo>
                  <a:lnTo>
                    <a:pt x="843318" y="2273"/>
                  </a:lnTo>
                  <a:close/>
                </a:path>
                <a:path w="1036954" h="156209">
                  <a:moveTo>
                    <a:pt x="1036828" y="116573"/>
                  </a:moveTo>
                  <a:lnTo>
                    <a:pt x="909726" y="116573"/>
                  </a:lnTo>
                  <a:lnTo>
                    <a:pt x="909726" y="93713"/>
                  </a:lnTo>
                  <a:lnTo>
                    <a:pt x="1022400" y="93713"/>
                  </a:lnTo>
                  <a:lnTo>
                    <a:pt x="1022400" y="59423"/>
                  </a:lnTo>
                  <a:lnTo>
                    <a:pt x="909726" y="59423"/>
                  </a:lnTo>
                  <a:lnTo>
                    <a:pt x="909726" y="39103"/>
                  </a:lnTo>
                  <a:lnTo>
                    <a:pt x="1035685" y="39103"/>
                  </a:lnTo>
                  <a:lnTo>
                    <a:pt x="1035685" y="2273"/>
                  </a:lnTo>
                  <a:lnTo>
                    <a:pt x="861771" y="2273"/>
                  </a:lnTo>
                  <a:lnTo>
                    <a:pt x="861771" y="39103"/>
                  </a:lnTo>
                  <a:lnTo>
                    <a:pt x="861771" y="59423"/>
                  </a:lnTo>
                  <a:lnTo>
                    <a:pt x="861771" y="93713"/>
                  </a:lnTo>
                  <a:lnTo>
                    <a:pt x="861771" y="116573"/>
                  </a:lnTo>
                  <a:lnTo>
                    <a:pt x="861771" y="153403"/>
                  </a:lnTo>
                  <a:lnTo>
                    <a:pt x="1036828" y="153403"/>
                  </a:lnTo>
                  <a:lnTo>
                    <a:pt x="1036828" y="116573"/>
                  </a:lnTo>
                  <a:close/>
                </a:path>
              </a:pathLst>
            </a:custGeom>
            <a:solidFill>
              <a:srgbClr val="1E2446"/>
            </a:solidFill>
          </p:spPr>
          <p:txBody>
            <a:bodyPr wrap="square" lIns="0" tIns="0" rIns="0" bIns="0" rtlCol="0"/>
            <a:lstStyle/>
            <a:p>
              <a:endParaRPr dirty="0">
                <a:latin typeface="Segoe UI Semilight" panose="020B0402040204020203" pitchFamily="34" charset="0"/>
              </a:endParaRPr>
            </a:p>
          </p:txBody>
        </p:sp>
        <p:pic>
          <p:nvPicPr>
            <p:cNvPr id="219" name="object 35">
              <a:extLst>
                <a:ext uri="{FF2B5EF4-FFF2-40B4-BE49-F238E27FC236}">
                  <a16:creationId xmlns:a16="http://schemas.microsoft.com/office/drawing/2014/main" id="{63DC4972-A4F2-47B3-B359-7EE52018E91B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076902" y="5310835"/>
              <a:ext cx="237826" cy="92160"/>
            </a:xfrm>
            <a:prstGeom prst="rect">
              <a:avLst/>
            </a:prstGeom>
          </p:spPr>
        </p:pic>
      </p:grp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52B36BF3-8D5F-437F-8AD6-8C44B92CA93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359110" y="4294841"/>
            <a:ext cx="857590" cy="25727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E36B455-624D-4AAF-A964-235A969F094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79129" y="4269113"/>
            <a:ext cx="527105" cy="30873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19F1E64A-D8D4-4597-A3EB-990E33C1FC3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78709" y="4365463"/>
            <a:ext cx="812231" cy="11603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345AF257-C979-4044-A401-C50CA8128CC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071752" y="4282227"/>
            <a:ext cx="891894" cy="23889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08C2A71-75E0-43A6-BF37-21B7D09665C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424111" y="4334290"/>
            <a:ext cx="960501" cy="17837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FF5CF0F-9DD3-4EAE-B6E3-EC0CE1962F3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728822" y="4324979"/>
            <a:ext cx="823287" cy="197001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4860FB27-575C-4F42-ACCC-AF867B9242D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59110" y="3822517"/>
            <a:ext cx="857590" cy="25421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23954E3-81F6-45FC-9CC3-A7FE9DCD993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931038" y="3855535"/>
            <a:ext cx="823287" cy="18817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9369AB-5463-4F7B-9802-635C1EDD40D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356029" y="3842426"/>
            <a:ext cx="857590" cy="214398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C3FC066-90E6-4D4B-90A0-4C4FE8173E3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54600" y="3860312"/>
            <a:ext cx="926198" cy="178624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04468D1E-8FCE-44D1-8122-D1B7DD6C5AE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324808" y="5219756"/>
            <a:ext cx="926197" cy="241473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6CFA9343-9453-4D05-A518-4AC1E49DC92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913886" y="5228700"/>
            <a:ext cx="857590" cy="223585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F6F8DF73-DB4D-4905-8688-CBC58174BBC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390332" y="5266055"/>
            <a:ext cx="788983" cy="205699"/>
          </a:xfrm>
          <a:prstGeom prst="rect">
            <a:avLst/>
          </a:prstGeom>
        </p:spPr>
      </p:pic>
      <p:pic>
        <p:nvPicPr>
          <p:cNvPr id="191" name="Рисунок 190">
            <a:extLst>
              <a:ext uri="{FF2B5EF4-FFF2-40B4-BE49-F238E27FC236}">
                <a16:creationId xmlns:a16="http://schemas.microsoft.com/office/drawing/2014/main" id="{8327AAB4-783A-40BF-A030-31F86DD722D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492718" y="5233170"/>
            <a:ext cx="823287" cy="214643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8C7F2C52-87F1-4E7E-9606-D98689DB6B2C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643063" y="5210813"/>
            <a:ext cx="994805" cy="259359"/>
          </a:xfrm>
          <a:prstGeom prst="rect">
            <a:avLst/>
          </a:prstGeom>
        </p:spPr>
      </p:pic>
      <p:pic>
        <p:nvPicPr>
          <p:cNvPr id="187" name="Рисунок 186">
            <a:extLst>
              <a:ext uri="{FF2B5EF4-FFF2-40B4-BE49-F238E27FC236}">
                <a16:creationId xmlns:a16="http://schemas.microsoft.com/office/drawing/2014/main" id="{BB96C576-D3D6-4BC8-9847-DD1F1C74718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356029" y="3244557"/>
            <a:ext cx="857590" cy="223586"/>
          </a:xfrm>
          <a:prstGeom prst="rect">
            <a:avLst/>
          </a:prstGeom>
        </p:spPr>
      </p:pic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718BB87A-425B-42D6-91BC-B01A5A23EE4C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94516" y="3174094"/>
            <a:ext cx="491901" cy="307688"/>
          </a:xfrm>
          <a:prstGeom prst="rect">
            <a:avLst/>
          </a:prstGeom>
        </p:spPr>
      </p:pic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1762CD8C-C87B-4EEC-BD37-640D52D2A320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130029" y="5662551"/>
            <a:ext cx="1315754" cy="343036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22529D19-B524-452A-BC79-532ECFA227DC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770810" y="5684974"/>
            <a:ext cx="1143742" cy="298190"/>
          </a:xfrm>
          <a:prstGeom prst="rect">
            <a:avLst/>
          </a:prstGeom>
        </p:spPr>
      </p:pic>
      <p:pic>
        <p:nvPicPr>
          <p:cNvPr id="209" name="Picture 2" descr="АСКОН">
            <a:extLst>
              <a:ext uri="{FF2B5EF4-FFF2-40B4-BE49-F238E27FC236}">
                <a16:creationId xmlns:a16="http://schemas.microsoft.com/office/drawing/2014/main" id="{FFA33B95-5285-483D-A8BB-66266C41C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5486" y="5704519"/>
            <a:ext cx="804427" cy="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Рисунок 1040">
            <a:extLst>
              <a:ext uri="{FF2B5EF4-FFF2-40B4-BE49-F238E27FC236}">
                <a16:creationId xmlns:a16="http://schemas.microsoft.com/office/drawing/2014/main" id="{43FF3AE1-7C16-42ED-928A-51225C07505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304048" y="5658618"/>
            <a:ext cx="1200627" cy="313020"/>
          </a:xfrm>
          <a:prstGeom prst="rect">
            <a:avLst/>
          </a:prstGeom>
        </p:spPr>
      </p:pic>
      <p:pic>
        <p:nvPicPr>
          <p:cNvPr id="1039" name="Рисунок 1038">
            <a:extLst>
              <a:ext uri="{FF2B5EF4-FFF2-40B4-BE49-F238E27FC236}">
                <a16:creationId xmlns:a16="http://schemas.microsoft.com/office/drawing/2014/main" id="{9F8A42B9-61E4-41B0-9162-10C834C91AD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694519" y="5717804"/>
            <a:ext cx="891895" cy="232530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4FB593DE-A344-4B45-BC2D-1F972118D4C7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356028" y="5702151"/>
            <a:ext cx="857590" cy="223585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5A4EDF8F-B6D2-431A-8456-4D27DEBE739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913886" y="4782536"/>
            <a:ext cx="857590" cy="223585"/>
          </a:xfrm>
          <a:prstGeom prst="rect">
            <a:avLst/>
          </a:prstGeom>
        </p:spPr>
      </p:pic>
      <p:pic>
        <p:nvPicPr>
          <p:cNvPr id="182" name="object 39">
            <a:extLst>
              <a:ext uri="{FF2B5EF4-FFF2-40B4-BE49-F238E27FC236}">
                <a16:creationId xmlns:a16="http://schemas.microsoft.com/office/drawing/2014/main" id="{6B69ACA6-EA33-48C2-85F9-964A6402C47A}"/>
              </a:ext>
            </a:extLst>
          </p:cNvPr>
          <p:cNvPicPr/>
          <p:nvPr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361" y="4816611"/>
            <a:ext cx="766677" cy="155436"/>
          </a:xfrm>
          <a:prstGeom prst="rect">
            <a:avLst/>
          </a:prstGeom>
        </p:spPr>
      </p:pic>
      <p:pic>
        <p:nvPicPr>
          <p:cNvPr id="1042" name="Picture 4" descr="Нанософт">
            <a:extLst>
              <a:ext uri="{FF2B5EF4-FFF2-40B4-BE49-F238E27FC236}">
                <a16:creationId xmlns:a16="http://schemas.microsoft.com/office/drawing/2014/main" id="{A881908F-C147-4444-823F-ED55E1959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9951" y="4770226"/>
            <a:ext cx="921029" cy="2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6CCC4-083C-4724-9F5E-EAD1D63D52F8}"/>
              </a:ext>
            </a:extLst>
          </p:cNvPr>
          <p:cNvPicPr>
            <a:picLocks noChangeAspect="1"/>
          </p:cNvPicPr>
          <p:nvPr/>
        </p:nvPicPr>
        <p:blipFill rotWithShape="1">
          <a:blip r:embed="rId53"/>
          <a:srcRect t="24380" b="18013"/>
          <a:stretch/>
        </p:blipFill>
        <p:spPr>
          <a:xfrm>
            <a:off x="4982493" y="3219654"/>
            <a:ext cx="720376" cy="3005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1438F9-5341-4A5C-94C4-7E45B98D709F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462021" y="3213989"/>
            <a:ext cx="651769" cy="2453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7BA534-A7D9-42F7-A505-9E40C951A819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0647085" y="3693057"/>
            <a:ext cx="514554" cy="5145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931DAA-6A87-4598-827C-D961FF2004E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373181" y="4746716"/>
            <a:ext cx="823288" cy="2512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DD9491-682B-4C26-8EB2-B5CF3F1A3518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422" y="3199295"/>
            <a:ext cx="514554" cy="3277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4ACA8-A914-4A64-B168-C4D25757334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728" y="3083584"/>
            <a:ext cx="839268" cy="5591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B0CB36-9748-49E4-91E7-E7CB0BDA8578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22" y="1901832"/>
            <a:ext cx="823287" cy="995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3968D2-2A81-4478-9540-06A53B087BC3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126" y="2818060"/>
            <a:ext cx="754680" cy="1960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38DC09-C2A1-42E3-9C65-A3C836E570B0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63" y="3869964"/>
            <a:ext cx="1078794" cy="160740"/>
          </a:xfrm>
          <a:prstGeom prst="rect">
            <a:avLst/>
          </a:prstGeom>
        </p:spPr>
      </p:pic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6B854C05-91EB-427B-A72F-45F5887F2F66}"/>
              </a:ext>
            </a:extLst>
          </p:cNvPr>
          <p:cNvCxnSpPr/>
          <p:nvPr/>
        </p:nvCxnSpPr>
        <p:spPr>
          <a:xfrm>
            <a:off x="529108" y="2654159"/>
            <a:ext cx="11133785" cy="0"/>
          </a:xfrm>
          <a:prstGeom prst="line">
            <a:avLst/>
          </a:prstGeom>
          <a:ln w="6350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7148F072-4F94-4404-9246-63DC4A69B75F}"/>
              </a:ext>
            </a:extLst>
          </p:cNvPr>
          <p:cNvCxnSpPr/>
          <p:nvPr/>
        </p:nvCxnSpPr>
        <p:spPr>
          <a:xfrm>
            <a:off x="529108" y="3642746"/>
            <a:ext cx="11133785" cy="0"/>
          </a:xfrm>
          <a:prstGeom prst="line">
            <a:avLst/>
          </a:prstGeom>
          <a:ln w="6350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8477BC-5FEF-40B0-B79F-656EAF2024F6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309791" y="4827603"/>
            <a:ext cx="941214" cy="14444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25776CB-EFE9-4B42-8C5A-7934650C266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563346" y="4799262"/>
            <a:ext cx="727029" cy="15267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F856FC6-C7DB-4CD7-96E9-79E50F8B712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309791" y="2846264"/>
            <a:ext cx="1120498" cy="16807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9226B7A-2362-4E6D-9BAF-44780F0D8567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088904" y="5296736"/>
            <a:ext cx="864124" cy="1202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B9ADEE1-4DD7-494B-9F3E-F7F6ECDC7AD1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563346" y="2327573"/>
            <a:ext cx="673806" cy="12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085DBAD-46B3-4AE9-890A-DF20BD55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6" y="646374"/>
            <a:ext cx="3220895" cy="1478817"/>
          </a:xfrm>
        </p:spPr>
        <p:txBody>
          <a:bodyPr/>
          <a:lstStyle/>
          <a:p>
            <a:r>
              <a:rPr lang="ru-RU" sz="4800" dirty="0">
                <a:effectLst/>
              </a:rPr>
              <a:t>Спасибо!</a:t>
            </a:r>
            <a:br>
              <a:rPr lang="ru-RU" sz="4800" dirty="0">
                <a:effectLst/>
              </a:rPr>
            </a:br>
            <a:r>
              <a:rPr lang="ru-RU" sz="4800" dirty="0">
                <a:effectLst/>
              </a:rPr>
              <a:t>Вопросы?</a:t>
            </a:r>
          </a:p>
        </p:txBody>
      </p:sp>
    </p:spTree>
    <p:extLst>
      <p:ext uri="{BB962C8B-B14F-4D97-AF65-F5344CB8AC3E}">
        <p14:creationId xmlns:p14="http://schemas.microsoft.com/office/powerpoint/2010/main" val="2674629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C3814-7720-16D0-5BA0-537C57F71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4E4FB4-7E85-40E0-3968-360A7FE0CD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AEE6C-630B-004B-B964-82DB22DD4638}" type="slidenum">
              <a:rPr lang="en-RS" smtClean="0"/>
              <a:pPr/>
              <a:t>3</a:t>
            </a:fld>
            <a:endParaRPr lang="en-RS" dirty="0">
              <a:latin typeface="Manrope Medium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2A144A-D09E-561E-85DC-92DC82FC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13" y="384374"/>
            <a:ext cx="5574221" cy="2324320"/>
          </a:xfrm>
        </p:spPr>
        <p:txBody>
          <a:bodyPr>
            <a:normAutofit/>
          </a:bodyPr>
          <a:lstStyle/>
          <a:p>
            <a:r>
              <a:rPr lang="en-US" dirty="0"/>
              <a:t>ITSM</a:t>
            </a:r>
            <a:r>
              <a:rPr lang="ru-RU" dirty="0"/>
              <a:t>,  </a:t>
            </a:r>
            <a:r>
              <a:rPr lang="en-US" dirty="0"/>
              <a:t>Service Desk</a:t>
            </a:r>
            <a:r>
              <a:rPr lang="ru-RU" dirty="0"/>
              <a:t>, </a:t>
            </a:r>
            <a:r>
              <a:rPr lang="en-US" dirty="0"/>
              <a:t>ESM </a:t>
            </a:r>
            <a:r>
              <a:rPr lang="ru-RU" dirty="0"/>
              <a:t> — в чем отличие?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AF78A-F2CC-4669-4E74-745F2BFFC543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72756" y="1685809"/>
            <a:ext cx="5574220" cy="1066041"/>
          </a:xfrm>
        </p:spPr>
        <p:txBody>
          <a:bodyPr>
            <a:normAutofit fontScale="55000" lnSpcReduction="20000"/>
          </a:bodyPr>
          <a:lstStyle/>
          <a:p>
            <a:pPr lvl="2" fontAlgn="base"/>
            <a:r>
              <a:rPr lang="ru-RU" sz="2700" b="1" dirty="0"/>
              <a:t>Сервисный подход </a:t>
            </a:r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—</a:t>
            </a:r>
            <a:r>
              <a:rPr lang="en-US" dirty="0">
                <a:solidFill>
                  <a:srgbClr val="000000">
                    <a:alpha val="70000"/>
                  </a:srgbClr>
                </a:solidFill>
              </a:rPr>
              <a:t> </a:t>
            </a:r>
            <a:r>
              <a:rPr lang="ru-RU" sz="2800" dirty="0"/>
              <a:t>это набор методов и инструментов, помогающих компании эффективно организовать работу своих ИТ-отделов и обеспечивать качественное обслуживание пользователей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7EB3C7B-6189-3960-ED81-167FA701BE2B}"/>
              </a:ext>
            </a:extLst>
          </p:cNvPr>
          <p:cNvSpPr txBox="1">
            <a:spLocks/>
          </p:cNvSpPr>
          <p:nvPr/>
        </p:nvSpPr>
        <p:spPr>
          <a:xfrm>
            <a:off x="72756" y="2719114"/>
            <a:ext cx="5574220" cy="106604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indent="-228600">
              <a:lnSpc>
                <a:spcPts val="20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ts val="22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 fontAlgn="base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Manrope Medium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2"/>
            <a:r>
              <a:rPr lang="ru-RU" sz="1500" b="1" dirty="0">
                <a:solidFill>
                  <a:schemeClr val="tx1"/>
                </a:solidFill>
                <a:latin typeface="+mn-lt"/>
              </a:rPr>
              <a:t>Service Desk </a:t>
            </a:r>
            <a:r>
              <a:rPr lang="ru-RU" sz="1500" dirty="0">
                <a:solidFill>
                  <a:schemeClr val="tx1"/>
                </a:solidFill>
                <a:latin typeface="+mn-lt"/>
              </a:rPr>
              <a:t>— служба поддержки пользователей, которая выступает единой точкой входа для всех ИТ-запросов в организации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1D36ECE-F092-E278-9C54-4FC4A55EE5EE}"/>
              </a:ext>
            </a:extLst>
          </p:cNvPr>
          <p:cNvSpPr/>
          <p:nvPr/>
        </p:nvSpPr>
        <p:spPr>
          <a:xfrm>
            <a:off x="6078583" y="245468"/>
            <a:ext cx="5653088" cy="5905500"/>
          </a:xfrm>
          <a:prstGeom prst="roundRect">
            <a:avLst>
              <a:gd name="adj" fmla="val 3843"/>
            </a:avLst>
          </a:prstGeom>
          <a:solidFill>
            <a:srgbClr val="F0F2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Aft>
                <a:spcPts val="400"/>
              </a:spcAft>
              <a:buClr>
                <a:schemeClr val="accent2"/>
              </a:buClr>
            </a:pPr>
            <a:endParaRPr lang="en-R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3B25B4-A7BC-FEE4-EEAE-7FC5490EBEEB}"/>
              </a:ext>
            </a:extLst>
          </p:cNvPr>
          <p:cNvSpPr txBox="1">
            <a:spLocks/>
          </p:cNvSpPr>
          <p:nvPr/>
        </p:nvSpPr>
        <p:spPr>
          <a:xfrm>
            <a:off x="6096000" y="580076"/>
            <a:ext cx="5653088" cy="605127"/>
          </a:xfrm>
          <a:prstGeom prst="rect">
            <a:avLst/>
          </a:prstGeom>
        </p:spPr>
        <p:txBody>
          <a:bodyPr lIns="180000" tIns="180000" rIns="180000" bIns="18000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ru-RU" dirty="0"/>
              <a:t>Ключевые задачи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57FC9CB-309A-F98F-3894-024D7D47458F}"/>
              </a:ext>
            </a:extLst>
          </p:cNvPr>
          <p:cNvSpPr txBox="1">
            <a:spLocks/>
          </p:cNvSpPr>
          <p:nvPr/>
        </p:nvSpPr>
        <p:spPr>
          <a:xfrm>
            <a:off x="6096401" y="1127564"/>
            <a:ext cx="5652687" cy="2182532"/>
          </a:xfrm>
          <a:prstGeom prst="rect">
            <a:avLst/>
          </a:prstGeom>
        </p:spPr>
        <p:txBody>
          <a:bodyPr vert="horz" lIns="180000" tIns="0" rIns="180000" bIns="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Управление инцидентами — </a:t>
            </a: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быстрое устранение непредвиденных сбоев в работе ИТ-систем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Обработка запросов на обслуживание — </a:t>
            </a: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стандартизированная работа со запросами пользователей)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Контроль качества ИТ-услуг — </a:t>
            </a: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обеспечение согласованных параметров уровня сервиса (SLA)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endParaRPr lang="ru-RU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842DC39-B702-84D9-E680-F2F66B769720}"/>
              </a:ext>
            </a:extLst>
          </p:cNvPr>
          <p:cNvSpPr txBox="1">
            <a:spLocks/>
          </p:cNvSpPr>
          <p:nvPr/>
        </p:nvSpPr>
        <p:spPr>
          <a:xfrm>
            <a:off x="6113418" y="3179263"/>
            <a:ext cx="5653088" cy="605127"/>
          </a:xfrm>
          <a:prstGeom prst="rect">
            <a:avLst/>
          </a:prstGeom>
        </p:spPr>
        <p:txBody>
          <a:bodyPr lIns="180000" tIns="180000" rIns="180000" bIns="18000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ru-RU" dirty="0"/>
              <a:t>Типичные процедуры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85A34BB-2291-F508-CACB-89A0C7B723A7}"/>
              </a:ext>
            </a:extLst>
          </p:cNvPr>
          <p:cNvSpPr txBox="1">
            <a:spLocks/>
          </p:cNvSpPr>
          <p:nvPr/>
        </p:nvSpPr>
        <p:spPr>
          <a:xfrm>
            <a:off x="6096000" y="3754754"/>
            <a:ext cx="5652687" cy="2437200"/>
          </a:xfrm>
          <a:prstGeom prst="rect">
            <a:avLst/>
          </a:prstGeom>
        </p:spPr>
        <p:txBody>
          <a:bodyPr vert="horz" lIns="180000" tIns="0" rIns="180000" bIns="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Пользователь подаёт запрос через портал самообслуживания или по телефону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Запрос регистрируется в системе и классифицируется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Система автоматически назначает ответственного исполнителя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Исполнитель решает проблему и закрывает инцидент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Система отслеживает время решения, собирает статистику для отчётности</a:t>
            </a:r>
          </a:p>
          <a:p>
            <a:endParaRPr lang="ru-RU" sz="1350" dirty="0"/>
          </a:p>
          <a:p>
            <a:endParaRPr lang="ru-RU" sz="135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281FD25-6209-C03E-3E72-DBBB7FBADDFC}"/>
              </a:ext>
            </a:extLst>
          </p:cNvPr>
          <p:cNvSpPr/>
          <p:nvPr/>
        </p:nvSpPr>
        <p:spPr>
          <a:xfrm>
            <a:off x="280981" y="4043341"/>
            <a:ext cx="5365995" cy="1281849"/>
          </a:xfrm>
          <a:prstGeom prst="roundRect">
            <a:avLst>
              <a:gd name="adj" fmla="val 17402"/>
            </a:avLst>
          </a:prstGeom>
          <a:solidFill>
            <a:srgbClr val="CDD4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8B6B82E-2614-594C-AB30-DA59FA293696}"/>
              </a:ext>
            </a:extLst>
          </p:cNvPr>
          <p:cNvSpPr txBox="1">
            <a:spLocks/>
          </p:cNvSpPr>
          <p:nvPr/>
        </p:nvSpPr>
        <p:spPr>
          <a:xfrm>
            <a:off x="442912" y="4106151"/>
            <a:ext cx="5373425" cy="1265947"/>
          </a:xfrm>
          <a:prstGeom prst="rect">
            <a:avLst/>
          </a:prstGeom>
        </p:spPr>
        <p:txBody>
          <a:bodyPr vert="horz" lIns="180000" tIns="180000" rIns="180000" bIns="18000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500" b="1" dirty="0">
                <a:solidFill>
                  <a:schemeClr val="tx1"/>
                </a:solidFill>
                <a:ea typeface="+mn-ea"/>
                <a:cs typeface="+mn-cs"/>
              </a:rPr>
              <a:t>Цель ITSM </a:t>
            </a: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— обеспечить предсказуемое, стабильное и эффективное оказание ИТ-услуг, повысить удовлетворённость пользователей ИТ-сервисами</a:t>
            </a:r>
          </a:p>
        </p:txBody>
      </p:sp>
    </p:spTree>
    <p:extLst>
      <p:ext uri="{BB962C8B-B14F-4D97-AF65-F5344CB8AC3E}">
        <p14:creationId xmlns:p14="http://schemas.microsoft.com/office/powerpoint/2010/main" val="1084486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82ED1-A367-DFAC-D43B-7BF316B3F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532819-D500-7B73-8F96-5539E43649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AEE6C-630B-004B-B964-82DB22DD4638}" type="slidenum">
              <a:rPr lang="en-RS" smtClean="0"/>
              <a:pPr/>
              <a:t>4</a:t>
            </a:fld>
            <a:endParaRPr lang="en-RS" dirty="0">
              <a:latin typeface="Manrope Medium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32A26B-DF0E-C5DA-4C7D-A50CD9C7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13" y="384374"/>
            <a:ext cx="11305775" cy="1788969"/>
          </a:xfrm>
        </p:spPr>
        <p:txBody>
          <a:bodyPr>
            <a:normAutofit/>
          </a:bodyPr>
          <a:lstStyle/>
          <a:p>
            <a:r>
              <a:rPr lang="fr-FR" dirty="0" err="1"/>
              <a:t>Что</a:t>
            </a:r>
            <a:r>
              <a:rPr lang="fr-FR" dirty="0"/>
              <a:t> </a:t>
            </a:r>
            <a:r>
              <a:rPr lang="fr-FR" dirty="0" err="1"/>
              <a:t>такое</a:t>
            </a:r>
            <a:r>
              <a:rPr lang="fr-FR" dirty="0"/>
              <a:t> ESM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814F1C-DB76-BBEE-D146-C56396026EF2}"/>
              </a:ext>
            </a:extLst>
          </p:cNvPr>
          <p:cNvSpPr/>
          <p:nvPr/>
        </p:nvSpPr>
        <p:spPr>
          <a:xfrm>
            <a:off x="6078511" y="1290378"/>
            <a:ext cx="5653088" cy="4699595"/>
          </a:xfrm>
          <a:prstGeom prst="roundRect">
            <a:avLst>
              <a:gd name="adj" fmla="val 3843"/>
            </a:avLst>
          </a:prstGeom>
          <a:solidFill>
            <a:srgbClr val="CDD4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Aft>
                <a:spcPts val="400"/>
              </a:spcAft>
              <a:buClr>
                <a:schemeClr val="accent2"/>
              </a:buClr>
            </a:pPr>
            <a:endParaRPr lang="en-R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8DCAE4C-BB40-7AEB-8079-E4130D513BC0}"/>
              </a:ext>
            </a:extLst>
          </p:cNvPr>
          <p:cNvSpPr txBox="1">
            <a:spLocks/>
          </p:cNvSpPr>
          <p:nvPr/>
        </p:nvSpPr>
        <p:spPr>
          <a:xfrm>
            <a:off x="6111963" y="3602180"/>
            <a:ext cx="5653088" cy="770212"/>
          </a:xfrm>
          <a:prstGeom prst="rect">
            <a:avLst/>
          </a:prstGeom>
        </p:spPr>
        <p:txBody>
          <a:bodyPr lIns="180000" tIns="180000" rIns="180000" bIns="18000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ru-RU" dirty="0"/>
              <a:t>Преимущества ESM по сравнению с разрозненными системами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5FCEB51-412C-6C24-1374-9F7238E7BD90}"/>
              </a:ext>
            </a:extLst>
          </p:cNvPr>
          <p:cNvSpPr txBox="1">
            <a:spLocks/>
          </p:cNvSpPr>
          <p:nvPr/>
        </p:nvSpPr>
        <p:spPr>
          <a:xfrm>
            <a:off x="6095598" y="4405048"/>
            <a:ext cx="5652687" cy="1501675"/>
          </a:xfrm>
          <a:prstGeom prst="rect">
            <a:avLst/>
          </a:prstGeom>
        </p:spPr>
        <p:txBody>
          <a:bodyPr vert="horz" lIns="180000" tIns="0" rIns="180000" bIns="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Единый портал для всех запросов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Унифицированные процессы обработки обращений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Сквозная аналитика по всем сервисам компании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Прозрачность и контроль исполнения запросов</a:t>
            </a:r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8E4F8DE-E707-A5F8-711E-E09A400D359E}"/>
              </a:ext>
            </a:extLst>
          </p:cNvPr>
          <p:cNvSpPr/>
          <p:nvPr/>
        </p:nvSpPr>
        <p:spPr>
          <a:xfrm>
            <a:off x="339299" y="1286403"/>
            <a:ext cx="5365995" cy="4699597"/>
          </a:xfrm>
          <a:prstGeom prst="roundRect">
            <a:avLst>
              <a:gd name="adj" fmla="val 4965"/>
            </a:avLst>
          </a:prstGeom>
          <a:solidFill>
            <a:srgbClr val="EFF2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A836683-2649-6D25-6644-CE8D2F5AE25A}"/>
              </a:ext>
            </a:extLst>
          </p:cNvPr>
          <p:cNvSpPr txBox="1">
            <a:spLocks/>
          </p:cNvSpPr>
          <p:nvPr/>
        </p:nvSpPr>
        <p:spPr>
          <a:xfrm>
            <a:off x="153609" y="2750196"/>
            <a:ext cx="5356007" cy="460176"/>
          </a:xfrm>
          <a:prstGeom prst="rect">
            <a:avLst/>
          </a:prstGeom>
        </p:spPr>
        <p:txBody>
          <a:bodyPr lIns="180000" tIns="180000" rIns="180000" bIns="18000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ru-RU" sz="15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Суть подхода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62CCDD4-9F68-24E1-3286-9CCD52DCEC1D}"/>
              </a:ext>
            </a:extLst>
          </p:cNvPr>
          <p:cNvSpPr txBox="1">
            <a:spLocks/>
          </p:cNvSpPr>
          <p:nvPr/>
        </p:nvSpPr>
        <p:spPr>
          <a:xfrm>
            <a:off x="426949" y="3258693"/>
            <a:ext cx="5365995" cy="2779753"/>
          </a:xfrm>
          <a:prstGeom prst="rect">
            <a:avLst/>
          </a:prstGeom>
        </p:spPr>
        <p:txBody>
          <a:bodyPr vert="horz" lIns="180000" tIns="0" rIns="180000" bIns="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Унификация процессов обработки обращений от пользователей не только по ИТ-вопросам, но</a:t>
            </a:r>
            <a:r>
              <a:rPr lang="en-US" sz="1500" dirty="0">
                <a:solidFill>
                  <a:schemeClr val="tx1"/>
                </a:solidFill>
                <a:ea typeface="+mn-ea"/>
                <a:cs typeface="+mn-cs"/>
              </a:rPr>
              <a:t> </a:t>
            </a: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и</a:t>
            </a:r>
            <a:r>
              <a:rPr lang="en-US" sz="1500" dirty="0">
                <a:solidFill>
                  <a:schemeClr val="tx1"/>
                </a:solidFill>
                <a:ea typeface="+mn-ea"/>
                <a:cs typeface="+mn-cs"/>
              </a:rPr>
              <a:t> </a:t>
            </a: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по</a:t>
            </a:r>
            <a:r>
              <a:rPr lang="en-US" sz="1500" dirty="0">
                <a:solidFill>
                  <a:schemeClr val="tx1"/>
                </a:solidFill>
                <a:ea typeface="+mn-ea"/>
                <a:cs typeface="+mn-cs"/>
              </a:rPr>
              <a:t> </a:t>
            </a: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другим направлениям (HR, бухгалтерия, административно-хозяйственная деятельность и др.)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Создание единой экосистемы сервисов для</a:t>
            </a:r>
            <a:r>
              <a:rPr lang="en-US" sz="1500" dirty="0">
                <a:solidFill>
                  <a:schemeClr val="tx1"/>
                </a:solidFill>
                <a:ea typeface="+mn-ea"/>
                <a:cs typeface="+mn-cs"/>
              </a:rPr>
              <a:t> </a:t>
            </a: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всей</a:t>
            </a:r>
            <a:r>
              <a:rPr lang="en-US" sz="1500" dirty="0">
                <a:solidFill>
                  <a:schemeClr val="tx1"/>
                </a:solidFill>
                <a:ea typeface="+mn-ea"/>
                <a:cs typeface="+mn-cs"/>
              </a:rPr>
              <a:t> </a:t>
            </a: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организации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Применение ITSM-методологий (управление инцидентами, запросами, уровнем сервиса)</a:t>
            </a:r>
            <a:r>
              <a:rPr lang="en-US" sz="1500" dirty="0">
                <a:solidFill>
                  <a:schemeClr val="tx1"/>
                </a:solidFill>
                <a:ea typeface="+mn-ea"/>
                <a:cs typeface="+mn-cs"/>
              </a:rPr>
              <a:t>                                </a:t>
            </a: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к не-ИТ процессам</a:t>
            </a:r>
          </a:p>
          <a:p>
            <a:endParaRPr lang="ru-RU" sz="135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22EB54E-B3EB-3F57-2D7D-CF7CE4CC9B1E}"/>
              </a:ext>
            </a:extLst>
          </p:cNvPr>
          <p:cNvSpPr txBox="1">
            <a:spLocks/>
          </p:cNvSpPr>
          <p:nvPr/>
        </p:nvSpPr>
        <p:spPr>
          <a:xfrm>
            <a:off x="6117664" y="1333350"/>
            <a:ext cx="5660519" cy="640436"/>
          </a:xfrm>
          <a:prstGeom prst="rect">
            <a:avLst/>
          </a:prstGeom>
        </p:spPr>
        <p:txBody>
          <a:bodyPr lIns="180000" tIns="180000" rIns="180000" bIns="18000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ru-RU" dirty="0"/>
              <a:t>Примеры запросов в рамках </a:t>
            </a:r>
            <a:r>
              <a:rPr lang="en-US" dirty="0"/>
              <a:t>ESM</a:t>
            </a:r>
            <a:endParaRPr lang="ru-RU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E360417-46F7-ED25-7414-8E6560A999BC}"/>
              </a:ext>
            </a:extLst>
          </p:cNvPr>
          <p:cNvSpPr txBox="1">
            <a:spLocks/>
          </p:cNvSpPr>
          <p:nvPr/>
        </p:nvSpPr>
        <p:spPr>
          <a:xfrm>
            <a:off x="6857727" y="1858863"/>
            <a:ext cx="4890558" cy="555132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Manrope Medium" pitchFamily="2" charset="0"/>
              </a:rPr>
              <a:t>HR: </a:t>
            </a: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оформление командировок, выдача справок, запросы на обучение </a:t>
            </a:r>
            <a:r>
              <a:rPr lang="en-US" dirty="0">
                <a:solidFill>
                  <a:srgbClr val="000000">
                    <a:alpha val="70000"/>
                  </a:srgbClr>
                </a:solidFill>
              </a:rPr>
              <a:t> </a:t>
            </a:r>
            <a:endParaRPr lang="ru-RU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20182AE-BCAE-446E-285D-3BA84E44FD0E}"/>
              </a:ext>
            </a:extLst>
          </p:cNvPr>
          <p:cNvSpPr txBox="1">
            <a:spLocks/>
          </p:cNvSpPr>
          <p:nvPr/>
        </p:nvSpPr>
        <p:spPr>
          <a:xfrm>
            <a:off x="6857727" y="2451559"/>
            <a:ext cx="4851622" cy="555132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Бухгалтерия</a:t>
            </a: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Manrope Medium" pitchFamily="2" charset="0"/>
              </a:rPr>
              <a:t>:</a:t>
            </a:r>
            <a:r>
              <a:rPr lang="en-US" dirty="0">
                <a:solidFill>
                  <a:srgbClr val="000000">
                    <a:alpha val="70000"/>
                  </a:srgbClr>
                </a:solidFill>
              </a:rPr>
              <a:t> </a:t>
            </a: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согласование авансовых отчётов, запросы на формирование документов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A8D96E6-075B-46AD-9F8E-C7B65DF07E9D}"/>
              </a:ext>
            </a:extLst>
          </p:cNvPr>
          <p:cNvSpPr txBox="1">
            <a:spLocks/>
          </p:cNvSpPr>
          <p:nvPr/>
        </p:nvSpPr>
        <p:spPr>
          <a:xfrm>
            <a:off x="6857727" y="3034160"/>
            <a:ext cx="4851622" cy="555132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AXO: </a:t>
            </a:r>
            <a:r>
              <a:rPr lang="ru-RU" dirty="0">
                <a:solidFill>
                  <a:srgbClr val="000000">
                    <a:alpha val="70000"/>
                  </a:srgbClr>
                </a:solidFill>
              </a:rPr>
              <a:t>заявки на ремонт помещений, заказ канцтоваров, организация мероприятий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26E0F73-2BCF-CFD4-4CAD-569FE22DE587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331870" y="1359442"/>
            <a:ext cx="5373424" cy="1285861"/>
          </a:xfrm>
        </p:spPr>
        <p:txBody>
          <a:bodyPr lIns="180000" tIns="180000" rIns="180000" bIns="0">
            <a:noAutofit/>
          </a:bodyPr>
          <a:lstStyle/>
          <a:p>
            <a:r>
              <a:rPr lang="ru-RU" sz="1500" dirty="0"/>
              <a:t>ESM (Enterprise Service Management) — это подход к управлению корпоративными сервисами, который</a:t>
            </a:r>
            <a:r>
              <a:rPr lang="en-US" sz="1500" dirty="0"/>
              <a:t> </a:t>
            </a:r>
            <a:r>
              <a:rPr lang="ru-RU" sz="1500" dirty="0"/>
              <a:t>распространяет принципы ITSM за пределы</a:t>
            </a:r>
            <a:endParaRPr lang="en-US" sz="1500" dirty="0"/>
          </a:p>
          <a:p>
            <a:r>
              <a:rPr lang="ru-RU" sz="1500" dirty="0"/>
              <a:t>ИТ-сферы на другие бизнес-процессы компании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BDC1F-4BC4-7B0E-C7B3-9B924DDD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74973" y="1932355"/>
            <a:ext cx="405173" cy="405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42D99C-BC46-E183-5D64-0197E49026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74972" y="2511157"/>
            <a:ext cx="405173" cy="4051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A24F7A-72FF-6F9F-2D9F-A4C4994BC1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76475" y="3122319"/>
            <a:ext cx="405173" cy="40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7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CD4B0-B378-3CF3-0823-FCEA97808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A5003-22DD-806D-2C89-4C436151E2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AEE6C-630B-004B-B964-82DB22DD4638}" type="slidenum">
              <a:rPr lang="en-RS" smtClean="0"/>
              <a:pPr/>
              <a:t>5</a:t>
            </a:fld>
            <a:endParaRPr lang="en-RS" dirty="0">
              <a:latin typeface="Manrope Medium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F3D174-C64D-9D85-00BB-D4217702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13" y="384374"/>
            <a:ext cx="7475735" cy="1034018"/>
          </a:xfrm>
        </p:spPr>
        <p:txBody>
          <a:bodyPr>
            <a:normAutofit/>
          </a:bodyPr>
          <a:lstStyle/>
          <a:p>
            <a:r>
              <a:rPr lang="ru-RU" dirty="0"/>
              <a:t>Переход от ITSM к ESM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5F7F380-7A4E-B763-A498-970D1778F1B4}"/>
              </a:ext>
            </a:extLst>
          </p:cNvPr>
          <p:cNvSpPr txBox="1">
            <a:spLocks/>
          </p:cNvSpPr>
          <p:nvPr/>
        </p:nvSpPr>
        <p:spPr>
          <a:xfrm>
            <a:off x="441299" y="2137487"/>
            <a:ext cx="3889664" cy="36983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2" fontAlgn="base"/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Ключевые особенности перехода</a:t>
            </a:r>
            <a:endParaRPr lang="en-RS" sz="15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BECF5C8-1050-C41A-3672-7BD88ED3A13C}"/>
              </a:ext>
            </a:extLst>
          </p:cNvPr>
          <p:cNvSpPr/>
          <p:nvPr/>
        </p:nvSpPr>
        <p:spPr>
          <a:xfrm>
            <a:off x="3977499" y="4198519"/>
            <a:ext cx="370933" cy="526211"/>
          </a:xfrm>
          <a:prstGeom prst="rightArrow">
            <a:avLst>
              <a:gd name="adj1" fmla="val 46721"/>
              <a:gd name="adj2" fmla="val 50000"/>
            </a:avLst>
          </a:prstGeom>
          <a:solidFill>
            <a:srgbClr val="EFF3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3D92699-4AC1-B80C-54D3-630424EFD364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276659" y="1167344"/>
            <a:ext cx="5581650" cy="1066041"/>
          </a:xfrm>
        </p:spPr>
        <p:txBody>
          <a:bodyPr>
            <a:normAutofit/>
          </a:bodyPr>
          <a:lstStyle/>
          <a:p>
            <a:r>
              <a:rPr lang="ru-RU" sz="1500" dirty="0"/>
              <a:t>Переход от ITSM к ESM представляет собой эволюцию от узкоспециализированной ИТ-поддержки к комплексной системе обслуживания всей организации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6B0BBC-7F4B-9BF8-F103-1BEE2C9B3834}"/>
              </a:ext>
            </a:extLst>
          </p:cNvPr>
          <p:cNvGrpSpPr/>
          <p:nvPr/>
        </p:nvGrpSpPr>
        <p:grpSpPr>
          <a:xfrm>
            <a:off x="439685" y="2439507"/>
            <a:ext cx="3511132" cy="3822341"/>
            <a:chOff x="442106" y="1992702"/>
            <a:chExt cx="3511132" cy="4381487"/>
          </a:xfrm>
          <a:solidFill>
            <a:srgbClr val="CDD4E1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0D31DF9-4630-C0B7-08CD-161FD996D8F7}"/>
                </a:ext>
              </a:extLst>
            </p:cNvPr>
            <p:cNvSpPr/>
            <p:nvPr/>
          </p:nvSpPr>
          <p:spPr>
            <a:xfrm>
              <a:off x="442913" y="1992702"/>
              <a:ext cx="3510325" cy="4381487"/>
            </a:xfrm>
            <a:prstGeom prst="roundRect">
              <a:avLst>
                <a:gd name="adj" fmla="val 34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S" dirty="0"/>
            </a:p>
          </p:txBody>
        </p:sp>
        <p:sp>
          <p:nvSpPr>
            <p:cNvPr id="15" name="Content Placeholder 3">
              <a:extLst>
                <a:ext uri="{FF2B5EF4-FFF2-40B4-BE49-F238E27FC236}">
                  <a16:creationId xmlns:a16="http://schemas.microsoft.com/office/drawing/2014/main" id="{DD44B4D6-B6A6-B5FC-0FD0-A02B10F25914}"/>
                </a:ext>
              </a:extLst>
            </p:cNvPr>
            <p:cNvSpPr txBox="1">
              <a:spLocks/>
            </p:cNvSpPr>
            <p:nvPr/>
          </p:nvSpPr>
          <p:spPr>
            <a:xfrm>
              <a:off x="471055" y="1992702"/>
              <a:ext cx="3480569" cy="1436093"/>
            </a:xfrm>
            <a:prstGeom prst="rect">
              <a:avLst/>
            </a:prstGeom>
            <a:grpFill/>
          </p:spPr>
          <p:txBody>
            <a:bodyPr lIns="180000" tIns="180000" rIns="180000" bIns="0" anchor="t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1"/>
              <a:r>
                <a:rPr lang="ru-RU" sz="15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Идентичная структура запросов в ИТ и не-ИТ сферах</a:t>
              </a:r>
            </a:p>
          </p:txBody>
        </p:sp>
        <p:sp>
          <p:nvSpPr>
            <p:cNvPr id="18" name="Content Placeholder 3">
              <a:extLst>
                <a:ext uri="{FF2B5EF4-FFF2-40B4-BE49-F238E27FC236}">
                  <a16:creationId xmlns:a16="http://schemas.microsoft.com/office/drawing/2014/main" id="{5ADAD0BB-1668-A579-B2DC-ABB811AF15AD}"/>
                </a:ext>
              </a:extLst>
            </p:cNvPr>
            <p:cNvSpPr txBox="1">
              <a:spLocks/>
            </p:cNvSpPr>
            <p:nvPr/>
          </p:nvSpPr>
          <p:spPr>
            <a:xfrm>
              <a:off x="442106" y="3428795"/>
              <a:ext cx="3510325" cy="2945393"/>
            </a:xfrm>
            <a:prstGeom prst="rect">
              <a:avLst/>
            </a:prstGeom>
            <a:grpFill/>
          </p:spPr>
          <p:txBody>
            <a:bodyPr vert="horz" lIns="180000" tIns="0" rIns="180000" bIns="180000" rtlCol="0" anchor="b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Пользователь подает обращение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Оператор регистрирует и классифицирует запрос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Согласующие подтверждают необходимость выполнения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Исполнители решают задачу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Руководитель контролирует сроки и качество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638885-362C-4605-6B66-732601350FC6}"/>
              </a:ext>
            </a:extLst>
          </p:cNvPr>
          <p:cNvGrpSpPr/>
          <p:nvPr/>
        </p:nvGrpSpPr>
        <p:grpSpPr>
          <a:xfrm>
            <a:off x="3876683" y="2421145"/>
            <a:ext cx="3981933" cy="4150289"/>
            <a:chOff x="-28695" y="1992702"/>
            <a:chExt cx="3981933" cy="4757409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5093E09F-3595-A506-B558-52AFB23A4291}"/>
                </a:ext>
              </a:extLst>
            </p:cNvPr>
            <p:cNvSpPr/>
            <p:nvPr/>
          </p:nvSpPr>
          <p:spPr>
            <a:xfrm>
              <a:off x="442913" y="1992702"/>
              <a:ext cx="3510325" cy="4381487"/>
            </a:xfrm>
            <a:prstGeom prst="roundRect">
              <a:avLst>
                <a:gd name="adj" fmla="val 3451"/>
              </a:avLst>
            </a:prstGeom>
            <a:solidFill>
              <a:srgbClr val="CDD4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S" dirty="0"/>
            </a:p>
          </p:txBody>
        </p:sp>
        <p:sp>
          <p:nvSpPr>
            <p:cNvPr id="56" name="Content Placeholder 3">
              <a:extLst>
                <a:ext uri="{FF2B5EF4-FFF2-40B4-BE49-F238E27FC236}">
                  <a16:creationId xmlns:a16="http://schemas.microsoft.com/office/drawing/2014/main" id="{226D49A9-8A9D-718C-1704-D9B13486F9D6}"/>
                </a:ext>
              </a:extLst>
            </p:cNvPr>
            <p:cNvSpPr txBox="1">
              <a:spLocks/>
            </p:cNvSpPr>
            <p:nvPr/>
          </p:nvSpPr>
          <p:spPr>
            <a:xfrm>
              <a:off x="441299" y="1992702"/>
              <a:ext cx="3510325" cy="1213082"/>
            </a:xfrm>
            <a:prstGeom prst="rect">
              <a:avLst/>
            </a:prstGeom>
          </p:spPr>
          <p:txBody>
            <a:bodyPr lIns="180000" tIns="180000" rIns="180000" bIns="0" anchor="t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1"/>
              <a:r>
                <a:rPr lang="ru-RU" sz="15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Одинаковая структура процессов</a:t>
              </a:r>
            </a:p>
          </p:txBody>
        </p:sp>
        <p:sp>
          <p:nvSpPr>
            <p:cNvPr id="58" name="Content Placeholder 3">
              <a:extLst>
                <a:ext uri="{FF2B5EF4-FFF2-40B4-BE49-F238E27FC236}">
                  <a16:creationId xmlns:a16="http://schemas.microsoft.com/office/drawing/2014/main" id="{4376AF66-CD35-D0BF-CE76-27BC7DA481E2}"/>
                </a:ext>
              </a:extLst>
            </p:cNvPr>
            <p:cNvSpPr txBox="1">
              <a:spLocks/>
            </p:cNvSpPr>
            <p:nvPr/>
          </p:nvSpPr>
          <p:spPr>
            <a:xfrm>
              <a:off x="-28695" y="3481430"/>
              <a:ext cx="3889664" cy="3268681"/>
            </a:xfrm>
            <a:prstGeom prst="rect">
              <a:avLst/>
            </a:prstGeom>
          </p:spPr>
          <p:txBody>
            <a:bodyPr vert="horz" lIns="180000" tIns="0" rIns="180000" bIns="180000" rtlCol="0" anchor="t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2" fontAlgn="base">
                <a:spcAft>
                  <a:spcPts val="400"/>
                </a:spcAft>
                <a:buClr>
                  <a:schemeClr val="accent2"/>
                </a:buClr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Различаются только предметные области и содержание запросов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C8FB364-0BB8-CF7E-CB0E-702B342B8F1B}"/>
              </a:ext>
            </a:extLst>
          </p:cNvPr>
          <p:cNvGrpSpPr/>
          <p:nvPr/>
        </p:nvGrpSpPr>
        <p:grpSpPr>
          <a:xfrm>
            <a:off x="8237147" y="2421145"/>
            <a:ext cx="3511940" cy="3822341"/>
            <a:chOff x="8238763" y="1991308"/>
            <a:chExt cx="3511940" cy="4381488"/>
          </a:xfrm>
          <a:solidFill>
            <a:schemeClr val="accent1"/>
          </a:solidFill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ED3D5E36-B8B5-A9B3-B500-24E6303D6B4A}"/>
                </a:ext>
              </a:extLst>
            </p:cNvPr>
            <p:cNvSpPr/>
            <p:nvPr/>
          </p:nvSpPr>
          <p:spPr>
            <a:xfrm>
              <a:off x="8240378" y="1991309"/>
              <a:ext cx="3510325" cy="4381487"/>
            </a:xfrm>
            <a:prstGeom prst="roundRect">
              <a:avLst>
                <a:gd name="adj" fmla="val 34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S" dirty="0"/>
            </a:p>
          </p:txBody>
        </p:sp>
        <p:sp>
          <p:nvSpPr>
            <p:cNvPr id="61" name="Content Placeholder 3">
              <a:extLst>
                <a:ext uri="{FF2B5EF4-FFF2-40B4-BE49-F238E27FC236}">
                  <a16:creationId xmlns:a16="http://schemas.microsoft.com/office/drawing/2014/main" id="{27B23C53-7DAD-027A-9ABF-B447F12B805E}"/>
                </a:ext>
              </a:extLst>
            </p:cNvPr>
            <p:cNvSpPr txBox="1">
              <a:spLocks/>
            </p:cNvSpPr>
            <p:nvPr/>
          </p:nvSpPr>
          <p:spPr>
            <a:xfrm>
              <a:off x="8238764" y="1991308"/>
              <a:ext cx="3510325" cy="1437691"/>
            </a:xfrm>
            <a:prstGeom prst="rect">
              <a:avLst/>
            </a:prstGeom>
            <a:grpFill/>
          </p:spPr>
          <p:txBody>
            <a:bodyPr lIns="180000" tIns="180000" rIns="180000" bIns="0" anchor="t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1"/>
              <a:r>
                <a:rPr lang="ru-RU" sz="15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Использование единой платформы для управления всеми типами запросов</a:t>
              </a:r>
            </a:p>
          </p:txBody>
        </p:sp>
        <p:sp>
          <p:nvSpPr>
            <p:cNvPr id="62" name="Content Placeholder 3">
              <a:extLst>
                <a:ext uri="{FF2B5EF4-FFF2-40B4-BE49-F238E27FC236}">
                  <a16:creationId xmlns:a16="http://schemas.microsoft.com/office/drawing/2014/main" id="{576BCF35-D0DE-9DCF-948E-8DD469D6AF64}"/>
                </a:ext>
              </a:extLst>
            </p:cNvPr>
            <p:cNvSpPr txBox="1">
              <a:spLocks/>
            </p:cNvSpPr>
            <p:nvPr/>
          </p:nvSpPr>
          <p:spPr>
            <a:xfrm>
              <a:off x="8239571" y="3204392"/>
              <a:ext cx="3510325" cy="2851980"/>
            </a:xfrm>
            <a:prstGeom prst="rect">
              <a:avLst/>
            </a:prstGeom>
            <a:grpFill/>
          </p:spPr>
          <p:txBody>
            <a:bodyPr vert="horz" lIns="180000" tIns="0" rIns="180000" bIns="180000" rtlCol="0" anchor="b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0000" lvl="2" indent="-180000" fontAlgn="base">
                <a:spcAft>
                  <a:spcPts val="400"/>
                </a:spcAft>
                <a:buClr>
                  <a:schemeClr val="bg1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bg1"/>
                  </a:solidFill>
                  <a:ea typeface="+mn-ea"/>
                  <a:cs typeface="+mn-cs"/>
                </a:rPr>
                <a:t>Масштабировать наработанные в ITSM практики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bg1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bg1"/>
                  </a:solidFill>
                  <a:ea typeface="+mn-ea"/>
                  <a:cs typeface="+mn-cs"/>
                </a:rPr>
                <a:t>Применять единые стандарты качества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bg1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bg1"/>
                  </a:solidFill>
                  <a:ea typeface="+mn-ea"/>
                  <a:cs typeface="+mn-cs"/>
                </a:rPr>
                <a:t>Использовать существующую инфраструктуру и компетенции</a:t>
              </a:r>
            </a:p>
          </p:txBody>
        </p:sp>
        <p:sp>
          <p:nvSpPr>
            <p:cNvPr id="63" name="Content Placeholder 3">
              <a:extLst>
                <a:ext uri="{FF2B5EF4-FFF2-40B4-BE49-F238E27FC236}">
                  <a16:creationId xmlns:a16="http://schemas.microsoft.com/office/drawing/2014/main" id="{38FDC1EB-0B03-8883-379D-766A9D0F5DA4}"/>
                </a:ext>
              </a:extLst>
            </p:cNvPr>
            <p:cNvSpPr txBox="1">
              <a:spLocks/>
            </p:cNvSpPr>
            <p:nvPr/>
          </p:nvSpPr>
          <p:spPr>
            <a:xfrm>
              <a:off x="8238763" y="3273312"/>
              <a:ext cx="3510325" cy="735670"/>
            </a:xfrm>
            <a:prstGeom prst="rect">
              <a:avLst/>
            </a:prstGeom>
            <a:grpFill/>
          </p:spPr>
          <p:txBody>
            <a:bodyPr vert="horz" lIns="180000" tIns="0" rIns="180000" bIns="180000" rtlCol="0" anchor="b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2" fontAlgn="base">
                <a:spcAft>
                  <a:spcPts val="400"/>
                </a:spcAft>
                <a:buClr>
                  <a:schemeClr val="accent2"/>
                </a:buClr>
              </a:pPr>
              <a:r>
                <a:rPr lang="ru-RU" sz="1500" dirty="0">
                  <a:solidFill>
                    <a:schemeClr val="bg1"/>
                  </a:solidFill>
                  <a:ea typeface="+mn-ea"/>
                  <a:cs typeface="+mn-cs"/>
                </a:rPr>
                <a:t>Что позволяет</a:t>
              </a:r>
            </a:p>
          </p:txBody>
        </p:sp>
      </p:grpSp>
      <p:sp>
        <p:nvSpPr>
          <p:cNvPr id="65" name="Right Arrow 64">
            <a:extLst>
              <a:ext uri="{FF2B5EF4-FFF2-40B4-BE49-F238E27FC236}">
                <a16:creationId xmlns:a16="http://schemas.microsoft.com/office/drawing/2014/main" id="{3F176F50-8F63-D012-1A08-ACFA965E5463}"/>
              </a:ext>
            </a:extLst>
          </p:cNvPr>
          <p:cNvSpPr/>
          <p:nvPr/>
        </p:nvSpPr>
        <p:spPr>
          <a:xfrm>
            <a:off x="7869139" y="4208078"/>
            <a:ext cx="370933" cy="526211"/>
          </a:xfrm>
          <a:prstGeom prst="rightArrow">
            <a:avLst>
              <a:gd name="adj1" fmla="val 46721"/>
              <a:gd name="adj2" fmla="val 50000"/>
            </a:avLst>
          </a:prstGeom>
          <a:solidFill>
            <a:srgbClr val="EFF3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994356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CC659-0865-2FDF-2D58-C42BDDE9F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9DB469-3DD4-A251-BB8F-A3065C832F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AEE6C-630B-004B-B964-82DB22DD4638}" type="slidenum">
              <a:rPr lang="en-RS" smtClean="0"/>
              <a:pPr/>
              <a:t>6</a:t>
            </a:fld>
            <a:endParaRPr lang="en-RS" dirty="0">
              <a:latin typeface="Manrope Medium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441AB4-B937-C158-88F2-1BB4F7331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13" y="384374"/>
            <a:ext cx="9347232" cy="908718"/>
          </a:xfrm>
        </p:spPr>
        <p:txBody>
          <a:bodyPr>
            <a:normAutofit/>
          </a:bodyPr>
          <a:lstStyle/>
          <a:p>
            <a:r>
              <a:rPr lang="ru-RU" dirty="0"/>
              <a:t>Глобальные выгоды от внедрения ESM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69EDF4-F143-061F-3E6F-D5FD8FB580E3}"/>
              </a:ext>
            </a:extLst>
          </p:cNvPr>
          <p:cNvGrpSpPr/>
          <p:nvPr/>
        </p:nvGrpSpPr>
        <p:grpSpPr>
          <a:xfrm>
            <a:off x="369020" y="1232513"/>
            <a:ext cx="4178054" cy="4471075"/>
            <a:chOff x="442911" y="2416163"/>
            <a:chExt cx="4178054" cy="380505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383A9B8-FCAC-CA5B-9052-C3EB65A32EC3}"/>
                </a:ext>
              </a:extLst>
            </p:cNvPr>
            <p:cNvSpPr/>
            <p:nvPr/>
          </p:nvSpPr>
          <p:spPr>
            <a:xfrm>
              <a:off x="517204" y="2421538"/>
              <a:ext cx="3687773" cy="3799678"/>
            </a:xfrm>
            <a:prstGeom prst="roundRect">
              <a:avLst>
                <a:gd name="adj" fmla="val 3451"/>
              </a:avLst>
            </a:prstGeom>
            <a:solidFill>
              <a:srgbClr val="F0F2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S" dirty="0"/>
            </a:p>
          </p:txBody>
        </p:sp>
        <p:sp>
          <p:nvSpPr>
            <p:cNvPr id="13" name="Content Placeholder 3">
              <a:extLst>
                <a:ext uri="{FF2B5EF4-FFF2-40B4-BE49-F238E27FC236}">
                  <a16:creationId xmlns:a16="http://schemas.microsoft.com/office/drawing/2014/main" id="{D6753DC5-2A5F-23B0-DD5B-BE776B9988F1}"/>
                </a:ext>
              </a:extLst>
            </p:cNvPr>
            <p:cNvSpPr txBox="1">
              <a:spLocks/>
            </p:cNvSpPr>
            <p:nvPr/>
          </p:nvSpPr>
          <p:spPr>
            <a:xfrm>
              <a:off x="933192" y="2416163"/>
              <a:ext cx="3687773" cy="1058274"/>
            </a:xfrm>
            <a:prstGeom prst="rect">
              <a:avLst/>
            </a:prstGeom>
          </p:spPr>
          <p:txBody>
            <a:bodyPr lIns="180000" tIns="180000" rIns="180000" bIns="0" anchor="t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1"/>
              <a:r>
                <a:rPr lang="ru-RU" dirty="0"/>
                <a:t>Экономическая оптимизация</a:t>
              </a:r>
            </a:p>
          </p:txBody>
        </p:sp>
        <p:sp>
          <p:nvSpPr>
            <p:cNvPr id="17" name="Content Placeholder 3">
              <a:extLst>
                <a:ext uri="{FF2B5EF4-FFF2-40B4-BE49-F238E27FC236}">
                  <a16:creationId xmlns:a16="http://schemas.microsoft.com/office/drawing/2014/main" id="{89A1573D-BCFE-1067-8ACC-16C507120553}"/>
                </a:ext>
              </a:extLst>
            </p:cNvPr>
            <p:cNvSpPr txBox="1">
              <a:spLocks/>
            </p:cNvSpPr>
            <p:nvPr/>
          </p:nvSpPr>
          <p:spPr>
            <a:xfrm>
              <a:off x="442911" y="3100248"/>
              <a:ext cx="3687773" cy="3120965"/>
            </a:xfrm>
            <a:prstGeom prst="rect">
              <a:avLst/>
            </a:prstGeom>
          </p:spPr>
          <p:txBody>
            <a:bodyPr vert="horz" lIns="180000" tIns="0" rIns="180000" bIns="180000" rtlCol="0" anchor="t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300" dirty="0">
                  <a:solidFill>
                    <a:schemeClr val="tx1"/>
                  </a:solidFill>
                  <a:ea typeface="+mn-ea"/>
                  <a:cs typeface="+mn-cs"/>
                </a:rPr>
                <a:t>Сокращение операционных затрат за счёт автоматизации рутинных операций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300" dirty="0">
                  <a:solidFill>
                    <a:schemeClr val="tx1"/>
                  </a:solidFill>
                  <a:ea typeface="+mn-ea"/>
                  <a:cs typeface="+mn-cs"/>
                </a:rPr>
                <a:t>Исключение дублирования функций и процессов в разных подразделениях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300" dirty="0">
                  <a:solidFill>
                    <a:schemeClr val="tx1"/>
                  </a:solidFill>
                  <a:ea typeface="+mn-ea"/>
                  <a:cs typeface="+mn-cs"/>
                </a:rPr>
                <a:t>Оптимизация использования ресурсов (человеческих, временных, финансовых)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300" dirty="0">
                  <a:solidFill>
                    <a:schemeClr val="tx1"/>
                  </a:solidFill>
                  <a:ea typeface="+mn-ea"/>
                  <a:cs typeface="+mn-cs"/>
                </a:rPr>
                <a:t>Снижение затрат на ИТ-инфраструктуру благодаря унификации систем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300" dirty="0">
                  <a:solidFill>
                    <a:schemeClr val="tx1"/>
                  </a:solidFill>
                  <a:ea typeface="+mn-ea"/>
                  <a:cs typeface="+mn-cs"/>
                </a:rPr>
                <a:t>Быстрая окупаемость за счёт повышения эффективности работы сотрудников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3F9207-96A4-3B4D-61A2-A337FFBFE3DE}"/>
              </a:ext>
            </a:extLst>
          </p:cNvPr>
          <p:cNvGrpSpPr/>
          <p:nvPr/>
        </p:nvGrpSpPr>
        <p:grpSpPr>
          <a:xfrm>
            <a:off x="4214966" y="1259883"/>
            <a:ext cx="3687774" cy="4464758"/>
            <a:chOff x="442912" y="2582072"/>
            <a:chExt cx="3687774" cy="3799678"/>
          </a:xfrm>
          <a:solidFill>
            <a:srgbClr val="F0F2F6"/>
          </a:solidFill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71F78A1-E159-777C-FF1D-75EE87F7716F}"/>
                </a:ext>
              </a:extLst>
            </p:cNvPr>
            <p:cNvSpPr/>
            <p:nvPr/>
          </p:nvSpPr>
          <p:spPr>
            <a:xfrm>
              <a:off x="442913" y="2582072"/>
              <a:ext cx="3687773" cy="3799678"/>
            </a:xfrm>
            <a:prstGeom prst="roundRect">
              <a:avLst>
                <a:gd name="adj" fmla="val 34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S" dirty="0"/>
            </a:p>
          </p:txBody>
        </p:sp>
        <p:sp>
          <p:nvSpPr>
            <p:cNvPr id="29" name="Content Placeholder 3">
              <a:extLst>
                <a:ext uri="{FF2B5EF4-FFF2-40B4-BE49-F238E27FC236}">
                  <a16:creationId xmlns:a16="http://schemas.microsoft.com/office/drawing/2014/main" id="{2438E66E-B708-F8A6-6265-6607363AE3F3}"/>
                </a:ext>
              </a:extLst>
            </p:cNvPr>
            <p:cNvSpPr txBox="1">
              <a:spLocks/>
            </p:cNvSpPr>
            <p:nvPr/>
          </p:nvSpPr>
          <p:spPr>
            <a:xfrm>
              <a:off x="442912" y="2582072"/>
              <a:ext cx="3687773" cy="1058274"/>
            </a:xfrm>
            <a:prstGeom prst="rect">
              <a:avLst/>
            </a:prstGeom>
            <a:grpFill/>
          </p:spPr>
          <p:txBody>
            <a:bodyPr lIns="180000" tIns="180000" rIns="180000" bIns="0" anchor="t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1"/>
              <a:r>
                <a:rPr lang="ru-RU" dirty="0"/>
                <a:t>Производительность</a:t>
              </a:r>
            </a:p>
          </p:txBody>
        </p:sp>
        <p:sp>
          <p:nvSpPr>
            <p:cNvPr id="30" name="Content Placeholder 3">
              <a:extLst>
                <a:ext uri="{FF2B5EF4-FFF2-40B4-BE49-F238E27FC236}">
                  <a16:creationId xmlns:a16="http://schemas.microsoft.com/office/drawing/2014/main" id="{E0522BE5-8EC7-53F5-AED4-A47AB9C0F95F}"/>
                </a:ext>
              </a:extLst>
            </p:cNvPr>
            <p:cNvSpPr txBox="1">
              <a:spLocks/>
            </p:cNvSpPr>
            <p:nvPr/>
          </p:nvSpPr>
          <p:spPr>
            <a:xfrm>
              <a:off x="442912" y="3260785"/>
              <a:ext cx="3687773" cy="3120965"/>
            </a:xfrm>
            <a:prstGeom prst="rect">
              <a:avLst/>
            </a:prstGeom>
            <a:grpFill/>
          </p:spPr>
          <p:txBody>
            <a:bodyPr vert="horz" lIns="180000" tIns="0" rIns="180000" bIns="180000" rtlCol="0" anchor="t">
              <a:normAutofit fontScale="850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Ускорение обработки обращений в 2–3 раза за счёт стандартизации процессов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Повышение эффективности работы сотрудников благодаря автоматизации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Высвобождение времени специалистов для решения стратегических задач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Сокращение времени поиска информации и согласования решений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Прогнозируемое время решения типовых запросов (SLA)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AA9E48-0BDE-AE17-EABE-D24CDD527B4C}"/>
              </a:ext>
            </a:extLst>
          </p:cNvPr>
          <p:cNvGrpSpPr/>
          <p:nvPr/>
        </p:nvGrpSpPr>
        <p:grpSpPr>
          <a:xfrm>
            <a:off x="8060914" y="1169451"/>
            <a:ext cx="3687773" cy="4534135"/>
            <a:chOff x="442913" y="2611113"/>
            <a:chExt cx="3687773" cy="3672477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3C0F435C-B1AF-A06C-BB63-B4A8AF94ABD2}"/>
                </a:ext>
              </a:extLst>
            </p:cNvPr>
            <p:cNvSpPr/>
            <p:nvPr/>
          </p:nvSpPr>
          <p:spPr>
            <a:xfrm>
              <a:off x="442913" y="2667307"/>
              <a:ext cx="3687773" cy="3616283"/>
            </a:xfrm>
            <a:prstGeom prst="roundRect">
              <a:avLst>
                <a:gd name="adj" fmla="val 3451"/>
              </a:avLst>
            </a:prstGeom>
            <a:solidFill>
              <a:srgbClr val="F0F2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S" dirty="0"/>
            </a:p>
          </p:txBody>
        </p:sp>
        <p:sp>
          <p:nvSpPr>
            <p:cNvPr id="33" name="Content Placeholder 3">
              <a:extLst>
                <a:ext uri="{FF2B5EF4-FFF2-40B4-BE49-F238E27FC236}">
                  <a16:creationId xmlns:a16="http://schemas.microsoft.com/office/drawing/2014/main" id="{E72F192A-D4C6-BFF4-1D42-3E255AFD6D1C}"/>
                </a:ext>
              </a:extLst>
            </p:cNvPr>
            <p:cNvSpPr txBox="1">
              <a:spLocks/>
            </p:cNvSpPr>
            <p:nvPr/>
          </p:nvSpPr>
          <p:spPr>
            <a:xfrm>
              <a:off x="442913" y="2611113"/>
              <a:ext cx="3687773" cy="1058274"/>
            </a:xfrm>
            <a:prstGeom prst="rect">
              <a:avLst/>
            </a:prstGeom>
          </p:spPr>
          <p:txBody>
            <a:bodyPr lIns="180000" tIns="180000" rIns="180000" bIns="0" anchor="t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1"/>
              <a:r>
                <a:rPr lang="ru-RU" dirty="0"/>
                <a:t>Удовлетворённость пользователей</a:t>
              </a:r>
            </a:p>
          </p:txBody>
        </p:sp>
        <p:sp>
          <p:nvSpPr>
            <p:cNvPr id="34" name="Content Placeholder 3">
              <a:extLst>
                <a:ext uri="{FF2B5EF4-FFF2-40B4-BE49-F238E27FC236}">
                  <a16:creationId xmlns:a16="http://schemas.microsoft.com/office/drawing/2014/main" id="{423900FF-0DAE-0FCF-63CF-54D1DC5CA9D6}"/>
                </a:ext>
              </a:extLst>
            </p:cNvPr>
            <p:cNvSpPr txBox="1">
              <a:spLocks/>
            </p:cNvSpPr>
            <p:nvPr/>
          </p:nvSpPr>
          <p:spPr>
            <a:xfrm>
              <a:off x="442913" y="3329515"/>
              <a:ext cx="3687773" cy="2954074"/>
            </a:xfrm>
            <a:prstGeom prst="rect">
              <a:avLst/>
            </a:prstGeom>
          </p:spPr>
          <p:txBody>
            <a:bodyPr vert="horz" lIns="180000" tIns="0" rIns="180000" bIns="180000" rtlCol="0" anchor="t">
              <a:normAutofit fontScale="7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1pPr>
              <a:lvl2pPr marR="0" lvl="1" algn="l" rtl="0">
                <a:lnSpc>
                  <a:spcPts val="22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2pPr>
              <a:lvl3pPr marR="0" lvl="2" algn="l" rtl="0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>
                      <a:alpha val="60000"/>
                    </a:srgbClr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3pPr>
              <a:lvl4pPr marR="0" lvl="3" algn="l" rtl="0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+mn-lt"/>
                  <a:ea typeface="Manrope Medium" pitchFamily="2" charset="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cap="none">
                  <a:solidFill>
                    <a:srgbClr val="000000"/>
                  </a:solidFill>
                  <a:latin typeface="Manrope Medium" pitchFamily="2" charset="0"/>
                  <a:ea typeface="Manrope Medium" pitchFamily="2" charset="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Повышение качества обслуживания за счёт единых стандартов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Прозрачность процессов — пользователи видят статус своих запросов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Удобство взаимодействия с сервисами компании через единый портал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Быстрое решение типовых вопросов благодаря автоматизации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Возможность оценки качества обслуживания и обратной связи</a:t>
              </a:r>
            </a:p>
            <a:p>
              <a:pPr marL="180000" lvl="2" indent="-180000" fontAlgn="base">
                <a:spcAft>
                  <a:spcPts val="4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ru-RU" sz="1500" dirty="0">
                  <a:solidFill>
                    <a:schemeClr val="tx1"/>
                  </a:solidFill>
                  <a:ea typeface="+mn-ea"/>
                  <a:cs typeface="+mn-cs"/>
                </a:rPr>
                <a:t>Рост лояльности сотрудников к внутренним сервисам компании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930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4ADC6-4C11-B2C6-AD6B-26915825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8BCCFF-4BE6-2A97-1725-E0BCDA0EFA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AEE6C-630B-004B-B964-82DB22DD4638}" type="slidenum">
              <a:rPr lang="en-RS" smtClean="0"/>
              <a:pPr/>
              <a:t>7</a:t>
            </a:fld>
            <a:endParaRPr lang="en-RS" dirty="0">
              <a:latin typeface="Manrope Medium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279B49-7593-683C-6800-9F53416E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13" y="384374"/>
            <a:ext cx="7475735" cy="1080448"/>
          </a:xfrm>
        </p:spPr>
        <p:txBody>
          <a:bodyPr>
            <a:normAutofit/>
          </a:bodyPr>
          <a:lstStyle/>
          <a:p>
            <a:r>
              <a:rPr lang="ru-RU" dirty="0"/>
              <a:t>Подходы к реализации </a:t>
            </a:r>
            <a:r>
              <a:rPr lang="en-US" dirty="0"/>
              <a:t>ESM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1B56266-24AD-CDE0-DA56-0EE1C437DBDC}"/>
              </a:ext>
            </a:extLst>
          </p:cNvPr>
          <p:cNvSpPr/>
          <p:nvPr/>
        </p:nvSpPr>
        <p:spPr>
          <a:xfrm>
            <a:off x="403028" y="1663230"/>
            <a:ext cx="3687773" cy="4464759"/>
          </a:xfrm>
          <a:prstGeom prst="roundRect">
            <a:avLst>
              <a:gd name="adj" fmla="val 3451"/>
            </a:avLst>
          </a:prstGeom>
          <a:solidFill>
            <a:srgbClr val="EFF2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50A6C1B-A882-2DDC-A574-4C0634256668}"/>
              </a:ext>
            </a:extLst>
          </p:cNvPr>
          <p:cNvSpPr txBox="1">
            <a:spLocks/>
          </p:cNvSpPr>
          <p:nvPr/>
        </p:nvSpPr>
        <p:spPr>
          <a:xfrm>
            <a:off x="442910" y="1916990"/>
            <a:ext cx="3687773" cy="895221"/>
          </a:xfrm>
          <a:prstGeom prst="rect">
            <a:avLst/>
          </a:prstGeom>
        </p:spPr>
        <p:txBody>
          <a:bodyPr lIns="180000" tIns="18000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ru-RU" dirty="0"/>
              <a:t>ESM на базе ITSM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DAC327D-35F0-E71C-5F64-FD013B58BDAA}"/>
              </a:ext>
            </a:extLst>
          </p:cNvPr>
          <p:cNvSpPr txBox="1">
            <a:spLocks/>
          </p:cNvSpPr>
          <p:nvPr/>
        </p:nvSpPr>
        <p:spPr>
          <a:xfrm>
            <a:off x="442911" y="3859244"/>
            <a:ext cx="3687773" cy="2522506"/>
          </a:xfrm>
          <a:prstGeom prst="rect">
            <a:avLst/>
          </a:prstGeom>
        </p:spPr>
        <p:txBody>
          <a:bodyPr vert="horz" lIns="180000" tIns="0" rIns="180000" bIns="18000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Минимизация рисков за счёт работы в знакомой среде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Использование уже внедрённых процессов и компетенций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Сохранение инвестиций в ранее внедрённые решения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Поэтапное подключение новых подразделений и типов запросов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FF57F-FDB5-6C8B-CE3B-03D552A14362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463744" y="2632397"/>
            <a:ext cx="3687772" cy="895221"/>
          </a:xfrm>
        </p:spPr>
        <p:txBody>
          <a:bodyPr lIns="180000" tIns="0" rIns="180000" bIns="0">
            <a:noAutofit/>
          </a:bodyPr>
          <a:lstStyle/>
          <a:p>
            <a:pPr marL="0" indent="0">
              <a:buNone/>
            </a:pPr>
            <a:r>
              <a:rPr lang="ru-RU" sz="1400" dirty="0"/>
              <a:t>Использование</a:t>
            </a:r>
            <a:r>
              <a:rPr lang="ru-RU" sz="1400" dirty="0">
                <a:solidFill>
                  <a:srgbClr val="000000"/>
                </a:solidFill>
                <a:latin typeface="Manrope Medium" pitchFamily="2" charset="0"/>
              </a:rPr>
              <a:t> </a:t>
            </a:r>
            <a:r>
              <a:rPr lang="ru-RU" sz="1400" dirty="0"/>
              <a:t>существующей ITSM-платформы</a:t>
            </a:r>
            <a:r>
              <a:rPr lang="ru-RU" sz="1400" dirty="0">
                <a:solidFill>
                  <a:srgbClr val="000000"/>
                </a:solidFill>
                <a:latin typeface="Manrope Medium" pitchFamily="2" charset="0"/>
              </a:rPr>
              <a:t> </a:t>
            </a:r>
            <a:r>
              <a:rPr lang="ru-RU" sz="1400" dirty="0"/>
              <a:t>для</a:t>
            </a:r>
            <a:r>
              <a:rPr lang="ru-RU" sz="1400" dirty="0">
                <a:solidFill>
                  <a:srgbClr val="000000"/>
                </a:solidFill>
                <a:latin typeface="Manrope Medium" pitchFamily="2" charset="0"/>
              </a:rPr>
              <a:t> </a:t>
            </a:r>
            <a:r>
              <a:rPr lang="ru-RU" sz="1400" dirty="0"/>
              <a:t>расширения на не-ИТ</a:t>
            </a:r>
            <a:r>
              <a:rPr lang="ru-RU" sz="1400" dirty="0">
                <a:solidFill>
                  <a:srgbClr val="000000"/>
                </a:solidFill>
                <a:latin typeface="Manrope Medium" pitchFamily="2" charset="0"/>
              </a:rPr>
              <a:t> </a:t>
            </a:r>
            <a:r>
              <a:rPr lang="ru-RU" sz="1400" dirty="0"/>
              <a:t>процессы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C39A7F5-9BCF-5B54-2694-BF11D8C88C27}"/>
              </a:ext>
            </a:extLst>
          </p:cNvPr>
          <p:cNvSpPr txBox="1">
            <a:spLocks/>
          </p:cNvSpPr>
          <p:nvPr/>
        </p:nvSpPr>
        <p:spPr>
          <a:xfrm>
            <a:off x="442910" y="3490529"/>
            <a:ext cx="3687772" cy="285261"/>
          </a:xfrm>
          <a:prstGeom prst="rect">
            <a:avLst/>
          </a:prstGeom>
        </p:spPr>
        <p:txBody>
          <a:bodyPr vert="horz" lIns="180000" tIns="0" rIns="180000" bIns="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Особенности</a:t>
            </a:r>
            <a:r>
              <a:rPr lang="ru-RU" sz="1500" dirty="0">
                <a:solidFill>
                  <a:srgbClr val="000000">
                    <a:alpha val="70000"/>
                  </a:srgbClr>
                </a:solidFill>
              </a:rPr>
              <a:t> </a:t>
            </a: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реализации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C9006D7-CD38-B0B9-B8C9-6D4EB979BA39}"/>
              </a:ext>
            </a:extLst>
          </p:cNvPr>
          <p:cNvSpPr/>
          <p:nvPr/>
        </p:nvSpPr>
        <p:spPr>
          <a:xfrm>
            <a:off x="8080357" y="1668293"/>
            <a:ext cx="3687773" cy="4464759"/>
          </a:xfrm>
          <a:prstGeom prst="roundRect">
            <a:avLst>
              <a:gd name="adj" fmla="val 3451"/>
            </a:avLst>
          </a:prstGeom>
          <a:solidFill>
            <a:srgbClr val="EFF2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58843A4-BEE0-80FC-3D87-EE3E3858A3F5}"/>
              </a:ext>
            </a:extLst>
          </p:cNvPr>
          <p:cNvSpPr txBox="1">
            <a:spLocks/>
          </p:cNvSpPr>
          <p:nvPr/>
        </p:nvSpPr>
        <p:spPr>
          <a:xfrm>
            <a:off x="8061313" y="1916991"/>
            <a:ext cx="3687773" cy="895221"/>
          </a:xfrm>
          <a:prstGeom prst="rect">
            <a:avLst/>
          </a:prstGeom>
        </p:spPr>
        <p:txBody>
          <a:bodyPr lIns="180000" tIns="18000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ru-RU" dirty="0"/>
              <a:t>Гибридный сценарий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181DCB2-E81B-E1CF-8B20-B09C956B8E9F}"/>
              </a:ext>
            </a:extLst>
          </p:cNvPr>
          <p:cNvSpPr txBox="1">
            <a:spLocks/>
          </p:cNvSpPr>
          <p:nvPr/>
        </p:nvSpPr>
        <p:spPr>
          <a:xfrm>
            <a:off x="8061314" y="3859245"/>
            <a:ext cx="3687773" cy="2522506"/>
          </a:xfrm>
          <a:prstGeom prst="rect">
            <a:avLst/>
          </a:prstGeom>
        </p:spPr>
        <p:txBody>
          <a:bodyPr vert="horz" lIns="180000" tIns="0" rIns="180000" bIns="18000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Не требуются значительные организационные изменения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Возможность построить новые процессы.  с нуля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Требуется дополнительная координация команд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EE37273-52B5-EC13-3372-6C609FAFB2A6}"/>
              </a:ext>
            </a:extLst>
          </p:cNvPr>
          <p:cNvSpPr txBox="1">
            <a:spLocks/>
          </p:cNvSpPr>
          <p:nvPr/>
        </p:nvSpPr>
        <p:spPr>
          <a:xfrm>
            <a:off x="8061312" y="2636760"/>
            <a:ext cx="3687772" cy="669136"/>
          </a:xfrm>
          <a:prstGeom prst="rect">
            <a:avLst/>
          </a:prstGeom>
        </p:spPr>
        <p:txBody>
          <a:bodyPr vert="horz" lIns="180000" tIns="0" rIns="180000" bIns="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Комбинация элементов первых двух подходов с учётом специфики компании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C55A630-5C04-C3D2-3573-D2CB3DBB33EB}"/>
              </a:ext>
            </a:extLst>
          </p:cNvPr>
          <p:cNvSpPr txBox="1">
            <a:spLocks/>
          </p:cNvSpPr>
          <p:nvPr/>
        </p:nvSpPr>
        <p:spPr>
          <a:xfrm>
            <a:off x="8061313" y="3490530"/>
            <a:ext cx="3687772" cy="285261"/>
          </a:xfrm>
          <a:prstGeom prst="rect">
            <a:avLst/>
          </a:prstGeom>
        </p:spPr>
        <p:txBody>
          <a:bodyPr vert="horz" lIns="180000" tIns="0" rIns="180000" bIns="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Особенности</a:t>
            </a:r>
            <a:r>
              <a:rPr lang="ru-RU" sz="1500" dirty="0">
                <a:solidFill>
                  <a:srgbClr val="000000">
                    <a:alpha val="70000"/>
                  </a:srgbClr>
                </a:solidFill>
              </a:rPr>
              <a:t> </a:t>
            </a: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реализации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E54AAD5-FDBA-1DC4-8F13-5CAFC4B79B95}"/>
              </a:ext>
            </a:extLst>
          </p:cNvPr>
          <p:cNvSpPr/>
          <p:nvPr/>
        </p:nvSpPr>
        <p:spPr>
          <a:xfrm>
            <a:off x="4252110" y="1663231"/>
            <a:ext cx="3687773" cy="4464759"/>
          </a:xfrm>
          <a:prstGeom prst="roundRect">
            <a:avLst>
              <a:gd name="adj" fmla="val 3451"/>
            </a:avLst>
          </a:prstGeom>
          <a:solidFill>
            <a:srgbClr val="EFF2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78BE729C-E9AE-F368-F509-69862B205D46}"/>
              </a:ext>
            </a:extLst>
          </p:cNvPr>
          <p:cNvSpPr txBox="1">
            <a:spLocks/>
          </p:cNvSpPr>
          <p:nvPr/>
        </p:nvSpPr>
        <p:spPr>
          <a:xfrm>
            <a:off x="4130681" y="1851917"/>
            <a:ext cx="3687773" cy="895221"/>
          </a:xfrm>
          <a:prstGeom prst="rect">
            <a:avLst/>
          </a:prstGeom>
        </p:spPr>
        <p:txBody>
          <a:bodyPr lIns="180000" tIns="18000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ru-RU" dirty="0"/>
              <a:t>Построение ОЦО (общего центра обслуживания)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BB8F376-6070-5F5B-0126-4DF0E67B095D}"/>
              </a:ext>
            </a:extLst>
          </p:cNvPr>
          <p:cNvSpPr txBox="1">
            <a:spLocks/>
          </p:cNvSpPr>
          <p:nvPr/>
        </p:nvSpPr>
        <p:spPr>
          <a:xfrm>
            <a:off x="4252113" y="3859245"/>
            <a:ext cx="3687773" cy="2522506"/>
          </a:xfrm>
          <a:prstGeom prst="rect">
            <a:avLst/>
          </a:prstGeom>
        </p:spPr>
        <p:txBody>
          <a:bodyPr vert="horz" lIns="180000" tIns="0" rIns="180000" bIns="18000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Не нужно адаптироваться под текущие процессы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Значительные организационные изменения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Сопротивление персонала при перераспределении функций</a:t>
            </a:r>
          </a:p>
          <a:p>
            <a:pPr marL="180000" lvl="2" indent="-180000" fontAlgn="base">
              <a:spcAft>
                <a:spcPts val="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Высокие затраты на начальном этапе внедрения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1D86F43-D06A-355F-0227-D2225CD57DB3}"/>
              </a:ext>
            </a:extLst>
          </p:cNvPr>
          <p:cNvSpPr txBox="1">
            <a:spLocks/>
          </p:cNvSpPr>
          <p:nvPr/>
        </p:nvSpPr>
        <p:spPr>
          <a:xfrm>
            <a:off x="4231276" y="2678102"/>
            <a:ext cx="3687772" cy="669136"/>
          </a:xfrm>
          <a:prstGeom prst="rect">
            <a:avLst/>
          </a:prstGeom>
        </p:spPr>
        <p:txBody>
          <a:bodyPr vert="horz" lIns="180000" tIns="0" rIns="180000" bIns="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Централизация</a:t>
            </a:r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 </a:t>
            </a: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всех</a:t>
            </a:r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 </a:t>
            </a: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сервисных</a:t>
            </a:r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 </a:t>
            </a: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функций</a:t>
            </a:r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 </a:t>
            </a: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компании</a:t>
            </a:r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 в </a:t>
            </a: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едином</a:t>
            </a:r>
            <a:r>
              <a:rPr lang="ru-RU" dirty="0">
                <a:solidFill>
                  <a:srgbClr val="000000"/>
                </a:solidFill>
                <a:latin typeface="Manrope Medium" pitchFamily="2" charset="0"/>
              </a:rPr>
              <a:t> </a:t>
            </a:r>
            <a:r>
              <a:rPr lang="ru-RU" dirty="0">
                <a:solidFill>
                  <a:schemeClr val="tx1"/>
                </a:solidFill>
                <a:ea typeface="+mn-ea"/>
                <a:cs typeface="+mn-cs"/>
              </a:rPr>
              <a:t>подразделении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1D86145-7A72-795D-7B10-2EF04B27BA1B}"/>
              </a:ext>
            </a:extLst>
          </p:cNvPr>
          <p:cNvSpPr txBox="1">
            <a:spLocks/>
          </p:cNvSpPr>
          <p:nvPr/>
        </p:nvSpPr>
        <p:spPr>
          <a:xfrm>
            <a:off x="4252112" y="3490530"/>
            <a:ext cx="3687772" cy="285261"/>
          </a:xfrm>
          <a:prstGeom prst="rect">
            <a:avLst/>
          </a:prstGeom>
        </p:spPr>
        <p:txBody>
          <a:bodyPr vert="horz" lIns="180000" tIns="0" rIns="180000" bIns="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1pPr>
            <a:lvl2pPr marR="0" lvl="1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2pPr>
            <a:lvl3pPr marR="0" lvl="2" algn="l" rtl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>
                    <a:alpha val="60000"/>
                  </a:srgbClr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3pPr>
            <a:lvl4pPr marR="0" lvl="3" algn="l" rtl="0">
              <a:lnSpc>
                <a:spcPts val="17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Manrope Medium" pitchFamily="2" charset="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Manrope Medium" pitchFamily="2" charset="0"/>
                <a:ea typeface="Manrope Medium" pitchFamily="2" charset="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Особенности</a:t>
            </a:r>
            <a:r>
              <a:rPr lang="ru-RU" sz="1500" dirty="0">
                <a:solidFill>
                  <a:srgbClr val="000000">
                    <a:alpha val="70000"/>
                  </a:srgbClr>
                </a:solidFill>
              </a:rPr>
              <a:t> </a:t>
            </a:r>
            <a:r>
              <a:rPr lang="ru-RU" sz="1500" dirty="0">
                <a:solidFill>
                  <a:schemeClr val="tx1"/>
                </a:solidFill>
                <a:ea typeface="+mn-ea"/>
                <a:cs typeface="+mn-cs"/>
              </a:rPr>
              <a:t>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296662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2AA9C-C6AA-70BD-BC51-7FD221867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86419F38-8AC3-95CE-20F6-95B35ACFB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Услуги Софтлайн Решений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040338-6147-2442-F79A-797691A902E1}"/>
              </a:ext>
            </a:extLst>
          </p:cNvPr>
          <p:cNvSpPr/>
          <p:nvPr/>
        </p:nvSpPr>
        <p:spPr>
          <a:xfrm>
            <a:off x="235685" y="1346724"/>
            <a:ext cx="641732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cs typeface="Segoe UI Light" panose="020B0502040204020203" pitchFamily="34" charset="0"/>
              </a:rPr>
              <a:t>Проведение обследования ИТ-процессов</a:t>
            </a:r>
            <a:endParaRPr lang="ru-RU" altLang="ru-RU" dirty="0">
              <a:latin typeface="+mj-lt"/>
              <a:cs typeface="Segoe UI Light" panose="020B0502040204020203" pitchFamily="34" charset="0"/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Segoe UI Light" panose="020B0502040204020203" pitchFamily="34" charset="0"/>
              </a:rPr>
              <a:t>Аудит текущего состояния ИТ</a:t>
            </a:r>
            <a:endParaRPr lang="ru-RU" sz="1400" dirty="0">
              <a:cs typeface="Segoe UI Light" panose="020B0502040204020203" pitchFamily="34" charset="0"/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cs typeface="Segoe UI Light" panose="020B0502040204020203" pitchFamily="34" charset="0"/>
              </a:rPr>
              <a:t>Анализ и оценка текущего состояния</a:t>
            </a: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cs typeface="Segoe UI Light" panose="020B0502040204020203" pitchFamily="34" charset="0"/>
              </a:rPr>
              <a:t>Формирование рекомендаций по развитию</a:t>
            </a:r>
            <a:endParaRPr lang="ru-RU" sz="1600" dirty="0">
              <a:cs typeface="Segoe UI Light" panose="020B0502040204020203" pitchFamily="34" charset="0"/>
            </a:endParaRPr>
          </a:p>
          <a:p>
            <a:pPr marL="3429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+mj-lt"/>
                <a:cs typeface="Segoe UI Light" panose="020B0502040204020203" pitchFamily="34" charset="0"/>
              </a:rPr>
              <a:t>Построение процессов управления ИТ</a:t>
            </a: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Segoe UI Light" panose="020B0502040204020203" pitchFamily="34" charset="0"/>
              </a:rPr>
              <a:t>Детальное описание шагов процесса</a:t>
            </a: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Segoe UI Light" panose="020B0502040204020203" pitchFamily="34" charset="0"/>
              </a:rPr>
              <a:t>Формирование ролевых инструкций</a:t>
            </a: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Segoe UI Light" panose="020B0502040204020203" pitchFamily="34" charset="0"/>
              </a:rPr>
              <a:t>Формирование регламента процесса </a:t>
            </a:r>
            <a:endParaRPr lang="ru-RU" altLang="ru-RU" sz="1600" dirty="0">
              <a:cs typeface="Segoe UI Light" panose="020B0502040204020203" pitchFamily="34" charset="0"/>
            </a:endParaRPr>
          </a:p>
          <a:p>
            <a:pPr marL="3429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+mj-lt"/>
                <a:cs typeface="Segoe UI Light" panose="020B0502040204020203" pitchFamily="34" charset="0"/>
              </a:rPr>
              <a:t>Автоматизация процессов</a:t>
            </a: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Segoe UI Light" panose="020B0502040204020203" pitchFamily="34" charset="0"/>
              </a:rPr>
              <a:t>Помощь при выборе решения</a:t>
            </a:r>
            <a:endParaRPr lang="en-US" altLang="ru-RU" sz="1400" dirty="0">
              <a:cs typeface="Segoe UI Light" panose="020B0502040204020203" pitchFamily="34" charset="0"/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Segoe UI Light" panose="020B0502040204020203" pitchFamily="34" charset="0"/>
              </a:rPr>
              <a:t>Проектирование решения</a:t>
            </a: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Segoe UI Light" panose="020B0502040204020203" pitchFamily="34" charset="0"/>
              </a:rPr>
              <a:t>Настройка системы под потребности клиента</a:t>
            </a:r>
            <a:endParaRPr lang="ru-RU" altLang="ru-RU" sz="1600" dirty="0">
              <a:cs typeface="Segoe UI Light" panose="020B0502040204020203" pitchFamily="34" charset="0"/>
            </a:endParaRPr>
          </a:p>
          <a:p>
            <a:pPr marL="3429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+mj-lt"/>
                <a:cs typeface="Segoe UI Light" panose="020B0502040204020203" pitchFamily="34" charset="0"/>
              </a:rPr>
              <a:t>Поддержка, обучение и сопровождение</a:t>
            </a:r>
            <a:endParaRPr lang="ru-RU" dirty="0"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4FB476-8503-4A03-95A0-4E69328BA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1" t="4578" r="5538" b="6081"/>
          <a:stretch/>
        </p:blipFill>
        <p:spPr>
          <a:xfrm>
            <a:off x="7365650" y="546243"/>
            <a:ext cx="4491388" cy="5691046"/>
          </a:xfrm>
          <a:prstGeom prst="roundRect">
            <a:avLst>
              <a:gd name="adj" fmla="val 73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9859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E153F-C203-7499-0243-9993A339E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0A6DD11-EA29-45EE-BB08-65585E3158E3}"/>
              </a:ext>
            </a:extLst>
          </p:cNvPr>
          <p:cNvSpPr/>
          <p:nvPr/>
        </p:nvSpPr>
        <p:spPr>
          <a:xfrm>
            <a:off x="7365650" y="561252"/>
            <a:ext cx="4491388" cy="5676036"/>
          </a:xfrm>
          <a:prstGeom prst="roundRect">
            <a:avLst>
              <a:gd name="adj" fmla="val 57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CDAB4C5-093D-50D0-10E4-B825B9ED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Софтлайн</a:t>
            </a:r>
            <a:r>
              <a:rPr lang="en-US" dirty="0">
                <a:latin typeface="+mj-lt"/>
              </a:rPr>
              <a:t> </a:t>
            </a:r>
            <a:r>
              <a:rPr lang="ru-RU" dirty="0">
                <a:latin typeface="+mj-lt"/>
              </a:rPr>
              <a:t>поможет с выбором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8D08CC2-2358-33FE-F657-3122A03A5E1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5684" y="1388208"/>
            <a:ext cx="6266015" cy="3738737"/>
          </a:xfrm>
          <a:prstGeom prst="rect">
            <a:avLst/>
          </a:prstGeom>
        </p:spPr>
        <p:txBody>
          <a:bodyPr/>
          <a:lstStyle/>
          <a:p>
            <a:pPr marL="271463" indent="-271463">
              <a:lnSpc>
                <a:spcPct val="100000"/>
              </a:lnSpc>
            </a:pPr>
            <a:r>
              <a:rPr lang="ru-RU" sz="1800" dirty="0"/>
              <a:t>Экспертиза Софтлайн Решений заключается </a:t>
            </a:r>
            <a:br>
              <a:rPr lang="ru-RU" sz="1800" dirty="0"/>
            </a:br>
            <a:r>
              <a:rPr lang="ru-RU" sz="1800" dirty="0"/>
              <a:t>в способности не просто предложить ITSM-систему, </a:t>
            </a:r>
            <a:br>
              <a:rPr lang="ru-RU" sz="1800" dirty="0"/>
            </a:br>
            <a:r>
              <a:rPr lang="ru-RU" sz="1800" dirty="0"/>
              <a:t>а подобрать именно то решение, которое наилучшим образом соответствует вашим требованиям и ожиданиям. </a:t>
            </a:r>
            <a:endParaRPr lang="en-US" sz="1800" dirty="0"/>
          </a:p>
          <a:p>
            <a:pPr marL="271463" indent="-271463">
              <a:lnSpc>
                <a:spcPct val="100000"/>
              </a:lnSpc>
              <a:buNone/>
            </a:pPr>
            <a:endParaRPr lang="ru-RU" sz="1800" dirty="0"/>
          </a:p>
          <a:p>
            <a:pPr marL="271463" indent="-271463">
              <a:lnSpc>
                <a:spcPct val="100000"/>
              </a:lnSpc>
            </a:pPr>
            <a:r>
              <a:rPr lang="ru-RU" sz="1800" dirty="0"/>
              <a:t>Мы проводим тщательный анализ бизнес-процессов, учитываем все нюансы и особенности вашей компании, чтобы предложить максимально эффективное и выгодное решение.</a:t>
            </a:r>
            <a:endParaRPr lang="en-US" sz="18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C836FBD-933B-4EBC-97D1-3225F54F7E42}"/>
              </a:ext>
            </a:extLst>
          </p:cNvPr>
          <p:cNvGrpSpPr/>
          <p:nvPr/>
        </p:nvGrpSpPr>
        <p:grpSpPr>
          <a:xfrm>
            <a:off x="8250746" y="1395494"/>
            <a:ext cx="2752726" cy="4064055"/>
            <a:chOff x="8223941" y="1018131"/>
            <a:chExt cx="2752726" cy="4064055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113B2DC9-A47C-C502-864E-9F0183CC2940}"/>
                </a:ext>
              </a:extLst>
            </p:cNvPr>
            <p:cNvGrpSpPr/>
            <p:nvPr/>
          </p:nvGrpSpPr>
          <p:grpSpPr>
            <a:xfrm>
              <a:off x="8359472" y="3515780"/>
              <a:ext cx="2481664" cy="604473"/>
              <a:chOff x="8929477" y="3294588"/>
              <a:chExt cx="2481664" cy="604473"/>
            </a:xfrm>
          </p:grpSpPr>
          <p:pic>
            <p:nvPicPr>
              <p:cNvPr id="9" name="Picture 12" descr="Naumen Contact Center: Цены, Отзывы, Функции, Обзор, Сравнения + Демо-доступ">
                <a:extLst>
                  <a:ext uri="{FF2B5EF4-FFF2-40B4-BE49-F238E27FC236}">
                    <a16:creationId xmlns:a16="http://schemas.microsoft.com/office/drawing/2014/main" id="{F264346C-3E63-6E5A-E810-9E5124AC2A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9477" y="3294588"/>
                <a:ext cx="2481664" cy="2921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829471-FBDF-917D-E6C6-749CE67B2C12}"/>
                  </a:ext>
                </a:extLst>
              </p:cNvPr>
              <p:cNvSpPr txBox="1"/>
              <p:nvPr/>
            </p:nvSpPr>
            <p:spPr>
              <a:xfrm>
                <a:off x="8929477" y="3637451"/>
                <a:ext cx="24816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b="1" dirty="0">
                    <a:solidFill>
                      <a:srgbClr val="F36828"/>
                    </a:solidFill>
                  </a:rPr>
                  <a:t>СТРАТЕГИЧЕСКИЙ ПАРТНЕР</a:t>
                </a: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68A7E71-B441-0A7A-3FF4-45113B413942}"/>
                </a:ext>
              </a:extLst>
            </p:cNvPr>
            <p:cNvGrpSpPr/>
            <p:nvPr/>
          </p:nvGrpSpPr>
          <p:grpSpPr>
            <a:xfrm>
              <a:off x="8223941" y="1018131"/>
              <a:ext cx="2752726" cy="714806"/>
              <a:chOff x="8929477" y="1189981"/>
              <a:chExt cx="2752726" cy="714806"/>
            </a:xfrm>
          </p:grpSpPr>
          <p:pic>
            <p:nvPicPr>
              <p:cNvPr id="11" name="Picture 4" descr="SimpleOne">
                <a:extLst>
                  <a:ext uri="{FF2B5EF4-FFF2-40B4-BE49-F238E27FC236}">
                    <a16:creationId xmlns:a16="http://schemas.microsoft.com/office/drawing/2014/main" id="{4C014574-B671-C41F-4BA3-73DD5ED822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973" r="1812" b="33557"/>
              <a:stretch/>
            </p:blipFill>
            <p:spPr bwMode="auto">
              <a:xfrm>
                <a:off x="8929477" y="1189981"/>
                <a:ext cx="2752726" cy="58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B4AF8B-1A49-FA3F-0E5D-A101C1B8B68B}"/>
                  </a:ext>
                </a:extLst>
              </p:cNvPr>
              <p:cNvSpPr txBox="1"/>
              <p:nvPr/>
            </p:nvSpPr>
            <p:spPr>
              <a:xfrm>
                <a:off x="9065008" y="1643177"/>
                <a:ext cx="24816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b="1" dirty="0">
                    <a:solidFill>
                      <a:srgbClr val="AE346D"/>
                    </a:solidFill>
                  </a:rPr>
                  <a:t>ПАРТНЕР ГОДА</a:t>
                </a:r>
                <a:endParaRPr lang="ru-RU" sz="1100" dirty="0"/>
              </a:p>
            </p:txBody>
          </p: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6452766-6453-25D6-DDCD-23EAC9253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43054" y="4624986"/>
              <a:ext cx="1714500" cy="457200"/>
            </a:xfrm>
            <a:prstGeom prst="rect">
              <a:avLst/>
            </a:prstGeom>
          </p:spPr>
        </p:pic>
        <p:pic>
          <p:nvPicPr>
            <p:cNvPr id="2056" name="Picture 8" descr="itSMF Россия — главная страница">
              <a:extLst>
                <a:ext uri="{FF2B5EF4-FFF2-40B4-BE49-F238E27FC236}">
                  <a16:creationId xmlns:a16="http://schemas.microsoft.com/office/drawing/2014/main" id="{7C2D3D2C-5143-31D5-7A94-02E1DE60D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180" y="2076362"/>
              <a:ext cx="2186248" cy="1095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09731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SL 2024">
      <a:dk1>
        <a:srgbClr val="2B2E36"/>
      </a:dk1>
      <a:lt1>
        <a:srgbClr val="FFFFFF"/>
      </a:lt1>
      <a:dk2>
        <a:srgbClr val="4A546C"/>
      </a:dk2>
      <a:lt2>
        <a:srgbClr val="F0F2F6"/>
      </a:lt2>
      <a:accent1>
        <a:srgbClr val="A20C33"/>
      </a:accent1>
      <a:accent2>
        <a:srgbClr val="A6A8AB"/>
      </a:accent2>
      <a:accent3>
        <a:srgbClr val="99AAC3"/>
      </a:accent3>
      <a:accent4>
        <a:srgbClr val="CB5574"/>
      </a:accent4>
      <a:accent5>
        <a:srgbClr val="40454E"/>
      </a:accent5>
      <a:accent6>
        <a:srgbClr val="7A2038"/>
      </a:accent6>
      <a:hlink>
        <a:srgbClr val="3C5488"/>
      </a:hlink>
      <a:folHlink>
        <a:srgbClr val="6F3B55"/>
      </a:folHlink>
    </a:clrScheme>
    <a:fontScheme name="SL_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0E500329-7AE9-4EF5-8E77-BADB53550984}" vid="{08FE6B17-DC42-4401-8BEA-F808BFB553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L 2024 10">
      <a:majorFont>
        <a:latin typeface="Unbounde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9025F626362E24896E59365AFC91190" ma:contentTypeVersion="1" ma:contentTypeDescription="Создание документа." ma:contentTypeScope="" ma:versionID="ff514e4819f6cf64f79e793e4a2cf4c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31e81e667ee0ea99e466ba12a40ca1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8C0AE-6007-42A8-B79A-6AE2F3E22F87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D481B29-9AF6-446E-9A86-418836AC86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5E11781-ABB2-4010-A223-2CB99996D3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СЛ Решения_2026</Template>
  <TotalTime>245</TotalTime>
  <Words>2051</Words>
  <Application>Microsoft Office PowerPoint</Application>
  <PresentationFormat>Широкоэкранный</PresentationFormat>
  <Paragraphs>323</Paragraphs>
  <Slides>27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Wingdings</vt:lpstr>
      <vt:lpstr>Segoe UI Semilight</vt:lpstr>
      <vt:lpstr>Segoe UI Light</vt:lpstr>
      <vt:lpstr>MS PGothic</vt:lpstr>
      <vt:lpstr>Segoe UI Semibold</vt:lpstr>
      <vt:lpstr>Calibri</vt:lpstr>
      <vt:lpstr>Manrope Medium</vt:lpstr>
      <vt:lpstr>Arial</vt:lpstr>
      <vt:lpstr>Segoe UI</vt:lpstr>
      <vt:lpstr>Verdana</vt:lpstr>
      <vt:lpstr>Тема Office</vt:lpstr>
      <vt:lpstr>ESM</vt:lpstr>
      <vt:lpstr>Почему это актуально? </vt:lpstr>
      <vt:lpstr>ITSM,  Service Desk, ESM  — в чем отличие?</vt:lpstr>
      <vt:lpstr>Что такое ESM</vt:lpstr>
      <vt:lpstr>Переход от ITSM к ESM</vt:lpstr>
      <vt:lpstr>Глобальные выгоды от внедрения ESM</vt:lpstr>
      <vt:lpstr>Подходы к реализации ESM</vt:lpstr>
      <vt:lpstr>Услуги Софтлайн Решений</vt:lpstr>
      <vt:lpstr>Софтлайн поможет с выбором</vt:lpstr>
      <vt:lpstr>Портфель ESM</vt:lpstr>
      <vt:lpstr>Платформы</vt:lpstr>
      <vt:lpstr>Наши партнеры</vt:lpstr>
      <vt:lpstr>Naumen</vt:lpstr>
      <vt:lpstr>SimpleOne</vt:lpstr>
      <vt:lpstr>Altevics</vt:lpstr>
      <vt:lpstr>ITSM box</vt:lpstr>
      <vt:lpstr>Опыт  Софтлайн</vt:lpstr>
      <vt:lpstr>Балтика</vt:lpstr>
      <vt:lpstr>Softline</vt:lpstr>
      <vt:lpstr>Контакты</vt:lpstr>
      <vt:lpstr>О компании  Софтлайн Решения</vt:lpstr>
      <vt:lpstr>Софтлайн Решения — лидер в цифровой трансформации  и информационной безопасности</vt:lpstr>
      <vt:lpstr>Мы помогаем нашим клиентам в цифровой трансформации </vt:lpstr>
      <vt:lpstr>Софтлайн Решения уверенно занимает ведущие позиции  в ключевых сегментах рынка и стабильно сохраняет верхние строчки в аналитических рейтингах</vt:lpstr>
      <vt:lpstr>Доверенный консультант для 100 тысяч клиентов B2B</vt:lpstr>
      <vt:lpstr>Сотрудничество с 5000 вендорами</vt:lpstr>
      <vt:lpstr>Спасибо! Вопросы?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ESM</dc:title>
  <dc:creator>Aksenova, Yuliya</dc:creator>
  <cp:lastModifiedBy>Khokhlov, Evgeniy</cp:lastModifiedBy>
  <cp:revision>27</cp:revision>
  <dcterms:created xsi:type="dcterms:W3CDTF">2026-03-30T11:51:23Z</dcterms:created>
  <dcterms:modified xsi:type="dcterms:W3CDTF">2026-06-24T20:15:19Z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0x010100B9025F626362E24896E59365AFC91190</vt:lpwstr>
  </property>
</Properties>
</file>